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313" r:id="rId3"/>
    <p:sldId id="261" r:id="rId4"/>
    <p:sldId id="257" r:id="rId5"/>
    <p:sldId id="337" r:id="rId6"/>
    <p:sldId id="271" r:id="rId7"/>
    <p:sldId id="259" r:id="rId8"/>
    <p:sldId id="316" r:id="rId9"/>
    <p:sldId id="321" r:id="rId10"/>
    <p:sldId id="317" r:id="rId11"/>
    <p:sldId id="320" r:id="rId12"/>
    <p:sldId id="260" r:id="rId13"/>
    <p:sldId id="318" r:id="rId14"/>
    <p:sldId id="276" r:id="rId15"/>
    <p:sldId id="299" r:id="rId16"/>
    <p:sldId id="264" r:id="rId17"/>
    <p:sldId id="279" r:id="rId18"/>
    <p:sldId id="280" r:id="rId19"/>
    <p:sldId id="281" r:id="rId20"/>
    <p:sldId id="263" r:id="rId21"/>
    <p:sldId id="282" r:id="rId22"/>
    <p:sldId id="296" r:id="rId23"/>
    <p:sldId id="302" r:id="rId24"/>
    <p:sldId id="326" r:id="rId25"/>
    <p:sldId id="327" r:id="rId26"/>
    <p:sldId id="335" r:id="rId27"/>
    <p:sldId id="328" r:id="rId28"/>
    <p:sldId id="339" r:id="rId29"/>
    <p:sldId id="329" r:id="rId30"/>
    <p:sldId id="330" r:id="rId31"/>
    <p:sldId id="338" r:id="rId32"/>
    <p:sldId id="331" r:id="rId33"/>
    <p:sldId id="332" r:id="rId34"/>
    <p:sldId id="341" r:id="rId35"/>
    <p:sldId id="333" r:id="rId36"/>
    <p:sldId id="323" r:id="rId37"/>
    <p:sldId id="304" r:id="rId38"/>
    <p:sldId id="297" r:id="rId39"/>
    <p:sldId id="305" r:id="rId40"/>
    <p:sldId id="307" r:id="rId41"/>
    <p:sldId id="322" r:id="rId42"/>
    <p:sldId id="308" r:id="rId43"/>
    <p:sldId id="309" r:id="rId44"/>
    <p:sldId id="325" r:id="rId45"/>
    <p:sldId id="334" r:id="rId46"/>
    <p:sldId id="301" r:id="rId47"/>
    <p:sldId id="336" r:id="rId48"/>
    <p:sldId id="286" r:id="rId49"/>
    <p:sldId id="289" r:id="rId50"/>
    <p:sldId id="277" r:id="rId51"/>
    <p:sldId id="342" r:id="rId52"/>
    <p:sldId id="265" r:id="rId53"/>
    <p:sldId id="266" r:id="rId54"/>
    <p:sldId id="278" r:id="rId55"/>
    <p:sldId id="340" r:id="rId56"/>
    <p:sldId id="270" r:id="rId5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19" autoAdjust="0"/>
    <p:restoredTop sz="94660"/>
  </p:normalViewPr>
  <p:slideViewPr>
    <p:cSldViewPr snapToGrid="0">
      <p:cViewPr varScale="1">
        <p:scale>
          <a:sx n="94" d="100"/>
          <a:sy n="94" d="100"/>
        </p:scale>
        <p:origin x="629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111.34021" units="1/cm"/>
          <inkml:channelProperty channel="T" name="resolution" value="1" units="1/dev"/>
        </inkml:channelProperties>
      </inkml:inkSource>
      <inkml:timestamp xml:id="ts0" timeString="2017-09-11T13:44:48.49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16422 16475 0,'9'0'109,"-1"0"-93,19 0 0,-9 0-16,34 0 15,45 0 16,-35 0-15,26 0 0,-52 0-1,25 0 1,-8 17 0,-17-17-1,-1 0 1,-9 0-1,-17 0 1,0 0 390,9 9-390,-1-9-16,10 0 16,61 18-1,-9-18 1,9 9-1,62-9 1,-70 0 0,-27 0-1,-18 0 1,9 17 0,-17-17-1,-19 0-15,10 0 16,17 0-1,-8 0 1,17 9 0,-27-9-1,10 0 1,26 0 15,-18 0-15,18 0-1,35-44 1,0 26-16,80-17 16,-45 35-1,-43 0 1,70 0 0,-71 9-1,-8-9 1,-18 0-1,-36 0 1,1 0 0,-9 9 218,17-9-218,18 17-16,53-8 15,27 9 1,61 8 15,-62-8-15,-17 0-1,-35-18 1,-27 0 0,-9 0-1,-17 0 1,-18-18 281,9 9-282,-1 0-15,1 0 16,9 9-16,44 0 16,-1-17-1,-25 17 1,-1 0 15,0 0-15,-26 0-16,18 0 15,-1 0 1,-8-9 0,43-17-1,-25-1 1,17 27 0,-18-9-1,0 9 1,0-9-1,-17-8 1,8 17 0,10 0-1,-1-9 1,-8 9 15,8-9-15,-9 9-1,10 0 1,-19 0 0,1 0-1,8 0 1,-17 0 156,18 0-157,-1 0-15,0 0 16,36 0 0,44 35-1,-27-35 1,-8 0 0,-9 0-1,-18 0 1,0 0-1,-35 0 1,17 0 0,-17 0 218,17 0-218,-17 0-1,0 0-15,44 0 16,9 0 15,-9 0-15,-9 0-1,9 0 1,-27 0-16,9 0 16,-8 0-1,8 0 1,-26 0 0,0 0 15,8 0-31,-8 0 15,0 0 1,9 0 156,-1 0-156,10 0-16,26 0 15,17 0 1,-8 0-1,-9 0 1,26 0 0,-35 0-1,0 0 1,-26 0 0,9 0-1,-1 0 173,-17 0-188,17 0 15,1 0-15,43 0 16,-8 0 0,53 0 15,-54 0-16,10 0 1,-36 0 0,1 0-1,-19 0 1,-8 0 171,17 0-171,-8 0-16,17 18 16,1-18-16,-10 0 15,45 9 1,35-9 0,-27 0-1,18 0 1,-62 0-1,-26 9 251,9-9-250,-1 0-16,10 17 15,-1-17-15,45 18 16,-18-18 0,0 0 15,-36 0-31,27 0 15,-35 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111.34021" units="1/cm"/>
          <inkml:channelProperty channel="T" name="resolution" value="1" units="1/dev"/>
        </inkml:channelProperties>
      </inkml:inkSource>
      <inkml:timestamp xml:id="ts0" timeString="2017-09-11T13:44:54.39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16439 16439 0,'9'0'125,"0"0"-110,0 0-15,0 0 0,8 0 16,1 0 0,8 0 15,-8 0-16,35 0 1,-35 0 0,8 0-1,-17 0 1,26 0 0,-8 0-1,-10 0 1,10 0-1,-1 0 1,-8 0 0,-9 0-1,0 0 1,8 0 0,1 0 15,8 0-16,10 0 1,-19 0 0,1 0-1,-9 0 1,-1 0 0,19 0-1,-9 0 1,8 0-1,-8 0 1,-1 0-16,1 0 16,8 0-1,-17 0 1,0 0 0,9 0 15,-10 0 234,1 0-249,18 9-16,-18-9 16,17 9-1,9 9 1,-17-9 0,8-9-1,1 0 1,-18 0-1,-1 0 1,19 0 0,17 0-1,-17 0 1,-10 0 0,18 0 15,-26-18-31,18 18 15,-18 0 1,8 0 0,1 0-1,-9 0 1,8 0 0,1 0-1,17 0 1,-8-9-1,-10 9 1,10-9 0,-10 9-1,10 0 1,-18 0 0,17 0 15,9-9-16,-17 9 1,17 0 0,-8 0-1,-1 0 1,1-17 0,-19 17-1,10 0 1,-9 0 218,0 17-234,17 1 16,-8-9-1,0-9-15,34 18 16,1-10 0,0 10-1,0 0 1,-35-18 0,8 0 15,-8 0-16,35 0 17,-18 0-17,-17 0 1,17 0 0,-26 0-16,26 0 15,-8 0 1,8 0-1,-9 0 1,-8 0 0,17-9-1,-8 9 1,34 0 0,-52-18-1,9 18 1,0-17 15,-1 17 172,10 0-187,17 0-16,0 0 15,-18 0-15,18 0 16,80 17 0,-71-17-1,17 18 1,10-18 15,17 0-15,-71 0-16,-17 0 15,26 0 1,-8 0 0,-18 0-1,8 0 1,-8 0 0,0 0-1,17 0 1,-17 0-1,0 0 1,17 0 0,-17 0 46,9 0-46,-9 0-1,-1 0 1,19-9 0,8 9-1,-17 0 1,-18-9 281,0 0-282,9 9-15,8 0 16,19 0 0,8-8-1,-9 8 1,0-18 0,1 18 15,-28 0-31,10 0 15,-9 0 1,8 0 0,10 0-1,8-9 1,-8 0 0,-19 9-1,10 0 1,17 0-1,-17 0 1,-9 0 0,0 0-1,17 0 1,-17 0 78,0 0-79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32D87-6490-4CF3-A7BF-DE3E180B0FC8}" type="datetimeFigureOut">
              <a:rPr lang="zh-CN" altLang="en-US" smtClean="0"/>
              <a:t>2017/9/16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64D50-8E65-420B-A0C0-2F4B52D57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574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64D50-8E65-420B-A0C0-2F4B52D57C9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675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64D50-8E65-420B-A0C0-2F4B52D57C9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3186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64D50-8E65-420B-A0C0-2F4B52D57C9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903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64D50-8E65-420B-A0C0-2F4B52D57C9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241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64D50-8E65-420B-A0C0-2F4B52D57C9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3782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64D50-8E65-420B-A0C0-2F4B52D57C9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406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64D50-8E65-420B-A0C0-2F4B52D57C9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2889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64D50-8E65-420B-A0C0-2F4B52D57C9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8277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64D50-8E65-420B-A0C0-2F4B52D57C9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4540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64D50-8E65-420B-A0C0-2F4B52D57C9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60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64D50-8E65-420B-A0C0-2F4B52D57C9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622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64D50-8E65-420B-A0C0-2F4B52D57C9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6817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64D50-8E65-420B-A0C0-2F4B52D57C9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2196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64D50-8E65-420B-A0C0-2F4B52D57C9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2531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64D50-8E65-420B-A0C0-2F4B52D57C9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0541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64D50-8E65-420B-A0C0-2F4B52D57C9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4199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64D50-8E65-420B-A0C0-2F4B52D57C9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04258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64D50-8E65-420B-A0C0-2F4B52D57C9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555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64D50-8E65-420B-A0C0-2F4B52D57C9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1428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64D50-8E65-420B-A0C0-2F4B52D57C9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5414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64D50-8E65-420B-A0C0-2F4B52D57C9E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2549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64D50-8E65-420B-A0C0-2F4B52D57C9E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841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64D50-8E65-420B-A0C0-2F4B52D57C9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0315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64D50-8E65-420B-A0C0-2F4B52D57C9E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5338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64D50-8E65-420B-A0C0-2F4B52D57C9E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1533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64D50-8E65-420B-A0C0-2F4B52D57C9E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00502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64D50-8E65-420B-A0C0-2F4B52D57C9E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6188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64D50-8E65-420B-A0C0-2F4B52D57C9E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2965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64D50-8E65-420B-A0C0-2F4B52D57C9E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9295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64D50-8E65-420B-A0C0-2F4B52D57C9E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54958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64D50-8E65-420B-A0C0-2F4B52D57C9E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058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64D50-8E65-420B-A0C0-2F4B52D57C9E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6370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64D50-8E65-420B-A0C0-2F4B52D57C9E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3120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64D50-8E65-420B-A0C0-2F4B52D57C9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03937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64D50-8E65-420B-A0C0-2F4B52D57C9E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1608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64D50-8E65-420B-A0C0-2F4B52D57C9E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2448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64D50-8E65-420B-A0C0-2F4B52D57C9E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6679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64D50-8E65-420B-A0C0-2F4B52D57C9E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17907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64D50-8E65-420B-A0C0-2F4B52D57C9E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7824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64D50-8E65-420B-A0C0-2F4B52D57C9E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78013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64D50-8E65-420B-A0C0-2F4B52D57C9E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89924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64D50-8E65-420B-A0C0-2F4B52D57C9E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125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64D50-8E65-420B-A0C0-2F4B52D57C9E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85935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64D50-8E65-420B-A0C0-2F4B52D57C9E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799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64D50-8E65-420B-A0C0-2F4B52D57C9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3603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64D50-8E65-420B-A0C0-2F4B52D57C9E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9714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64D50-8E65-420B-A0C0-2F4B52D57C9E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221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64D50-8E65-420B-A0C0-2F4B52D57C9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340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64D50-8E65-420B-A0C0-2F4B52D57C9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691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64D50-8E65-420B-A0C0-2F4B52D57C9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063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64D50-8E65-420B-A0C0-2F4B52D57C9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332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373FD6-E73F-40B4-8135-CBFF747CBC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40A9CAC-BD26-4650-BC11-8DE4FDDBDA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AA4013-E2AF-47C7-9659-25BB2D097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BEBF-FBF6-4143-9141-2E798989A24D}" type="datetimeFigureOut">
              <a:rPr lang="zh-CN" altLang="en-US" smtClean="0"/>
              <a:t>2017/9/16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B77D89-17E8-452B-849F-3AF2A5272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48A9DF-E53E-45DF-99FA-9C856BD25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2594-5B48-41C0-9418-782A6692F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15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758AB2-ADC9-4F33-B75B-8AB676080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B9E5FD1-1C46-4526-B92E-F0C982B3DB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AE0EDE-94C6-4030-8A61-3516BBE7A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BEBF-FBF6-4143-9141-2E798989A24D}" type="datetimeFigureOut">
              <a:rPr lang="zh-CN" altLang="en-US" smtClean="0"/>
              <a:t>2017/9/16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7F47A1-B5BD-4D34-B9E9-631A13D3C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D472DE-6AB7-4AE5-9496-4086E0961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2594-5B48-41C0-9418-782A6692F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3058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8D5E559-AB34-447F-A687-8041D686D4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46B5BD3-C0C6-4CF6-80E7-90EA3AB566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310A6B-052E-410A-A8DB-BFCF4FD0A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BEBF-FBF6-4143-9141-2E798989A24D}" type="datetimeFigureOut">
              <a:rPr lang="zh-CN" altLang="en-US" smtClean="0"/>
              <a:t>2017/9/16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E8E5F7-57C3-45FB-AFF0-AC0620A9C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8FE420-7011-41C7-B082-03CB64F34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2594-5B48-41C0-9418-782A6692F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150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991599-A400-4487-9643-EED99CC0C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D364A0-0071-4285-A0B3-4E4AA6247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A65B8D-30FD-440D-B346-FE3B1C5AC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BEBF-FBF6-4143-9141-2E798989A24D}" type="datetimeFigureOut">
              <a:rPr lang="zh-CN" altLang="en-US" smtClean="0"/>
              <a:t>2017/9/16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C5A83A-EBB0-41C1-883B-9FA57FFD3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164F83-B21F-428F-BC99-7967B330A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2594-5B48-41C0-9418-782A6692F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879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9FCE49-1C81-404D-A7DE-5921EEA67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15D7FD-0C18-4A76-9E8B-16E853716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117D04-4A32-4948-96BB-73D84B13C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BEBF-FBF6-4143-9141-2E798989A24D}" type="datetimeFigureOut">
              <a:rPr lang="zh-CN" altLang="en-US" smtClean="0"/>
              <a:t>2017/9/16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4892C5-5442-4EB9-AAB2-423FF5F81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2B6B1D-0A10-41FD-8509-A909BB3D6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2594-5B48-41C0-9418-782A6692F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773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5C36E1-7650-4C85-9CA3-8FF3A1E03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7BF506-AF66-4499-9B61-00142D3C91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DAE93C-3663-480B-8792-A1A245CAA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6BD72B2-0083-44FC-9597-E7A9B355D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BEBF-FBF6-4143-9141-2E798989A24D}" type="datetimeFigureOut">
              <a:rPr lang="zh-CN" altLang="en-US" smtClean="0"/>
              <a:t>2017/9/16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C7763F8-4F0B-4DF6-ACDB-C2E3C6855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3B3D5C5-F85F-4CAA-8623-72F937783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2594-5B48-41C0-9418-782A6692F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991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D9681F-E77E-47E9-B365-FB941091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005328-6AE2-47AC-A196-1D3AD692D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9398E99-0E33-4FD2-821A-6D08624B8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6D89102-F2C2-42A6-B9A2-39BA072A57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240902E-A632-4029-ADF9-5C0C68E8AF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7CACD85-E4EB-4019-84C7-223743AC9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BEBF-FBF6-4143-9141-2E798989A24D}" type="datetimeFigureOut">
              <a:rPr lang="zh-CN" altLang="en-US" smtClean="0"/>
              <a:t>2017/9/16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9AF7837-EB7F-48F2-B9AA-4643F0245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788E853-7A66-41A5-BA7E-D5E392CC4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2594-5B48-41C0-9418-782A6692F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374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FEF5FC-A5C1-4D1D-8020-A18B2DD86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1261EF3-7A35-4884-BB08-99ADCA9F7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BEBF-FBF6-4143-9141-2E798989A24D}" type="datetimeFigureOut">
              <a:rPr lang="zh-CN" altLang="en-US" smtClean="0"/>
              <a:t>2017/9/16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4F86A78-78A6-49D8-8750-76143CE96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285D411-5885-480E-9A1B-84EFB1E5D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2594-5B48-41C0-9418-782A6692F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187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CF2879F-2333-40B7-979F-56FF4802B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BEBF-FBF6-4143-9141-2E798989A24D}" type="datetimeFigureOut">
              <a:rPr lang="zh-CN" altLang="en-US" smtClean="0"/>
              <a:t>2017/9/16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78CDCB1-A866-4C9D-A8D5-CB40EEF27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66930E-4AD4-4728-BC1A-132F2E16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2594-5B48-41C0-9418-782A6692F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427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109DB0-A11B-4819-86FF-D066B47A8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1A521A-CA36-4711-B4E5-A66EFB2C5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3CC466B-180E-4574-8682-C32958CE3A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6AF72C-3539-4EE8-8204-30B122F4B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BEBF-FBF6-4143-9141-2E798989A24D}" type="datetimeFigureOut">
              <a:rPr lang="zh-CN" altLang="en-US" smtClean="0"/>
              <a:t>2017/9/16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DC20D8-AFFD-457A-9BAB-62EF7879C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0DDCFC9-324C-41FC-82D5-45559CA4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2594-5B48-41C0-9418-782A6692F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427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040AC5-9083-4BD6-A0DF-843B78A86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7150EA6-0DFB-4EAE-BF38-FEBE95F3A5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2232C4A-FA46-4180-8800-B9A7366291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92F14D4-A517-4CA6-82BE-10BF03290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BEBF-FBF6-4143-9141-2E798989A24D}" type="datetimeFigureOut">
              <a:rPr lang="zh-CN" altLang="en-US" smtClean="0"/>
              <a:t>2017/9/16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C09D5B7-1D6B-43DC-A875-B1C874F37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BA89E62-EE48-46D1-A876-6E09D777F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C2594-5B48-41C0-9418-782A6692F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990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5E6EC3E-B242-4DC1-9999-85941FF74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4F01AA-5987-4A29-808A-A4F759CBD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966AE7-2ADB-49AD-B6E9-2B31688560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9BEBF-FBF6-4143-9141-2E798989A24D}" type="datetimeFigureOut">
              <a:rPr lang="zh-CN" altLang="en-US" smtClean="0"/>
              <a:t>2017/9/16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AA410C-0B49-47D9-87BC-7EBF654C47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A287B8-0E19-47B9-B12A-7D4FE17C31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C2594-5B48-41C0-9418-782A6692F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43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mylamour/python-and-pythonic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myselph.de/neuralNet.html" TargetMode="External"/><Relationship Id="rId3" Type="http://schemas.openxmlformats.org/officeDocument/2006/relationships/image" Target="../media/image17.png"/><Relationship Id="rId7" Type="http://schemas.openxmlformats.org/officeDocument/2006/relationships/hyperlink" Target="https://www.tensorflow.org/get_started/mnist/beginner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ensorflow.org/get_started/mnist/pros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-nearest_neighbors_algorith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upport_vector_machine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30.png"/><Relationship Id="rId7" Type="http://schemas.openxmlformats.org/officeDocument/2006/relationships/image" Target="../media/image33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34.png"/><Relationship Id="rId5" Type="http://schemas.openxmlformats.org/officeDocument/2006/relationships/image" Target="../media/image32.pn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omain_generation_algorithm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hyperlink" Target="https://en.wikipedia.org/wiki/Cross-site_scripting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ross-site_scripting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91ri.org/11494.html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91ri.org/11494.html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antoor/antSword" TargetMode="External"/><Relationship Id="rId4" Type="http://schemas.openxmlformats.org/officeDocument/2006/relationships/hyperlink" Target="http://avfisher.win/archives/297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Natural_language_processing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aive_Bayes_classifier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hyperlink" Target="http://cs.nju.edu.cn/zhouzh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15A158-09C9-4CF1-A439-9C438A15CA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Machine Learning Tutorial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DC882C3-6CCF-4394-A2D8-BB86232A91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Basic introduction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5994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localhost:8888/notebooks/notebooks/figures/supervised_workflow.svg">
            <a:extLst>
              <a:ext uri="{FF2B5EF4-FFF2-40B4-BE49-F238E27FC236}">
                <a16:creationId xmlns:a16="http://schemas.microsoft.com/office/drawing/2014/main" id="{84AFE738-1239-42EF-A705-B9153E668C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25167" y="1058167"/>
            <a:ext cx="2523233" cy="252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E639FF8-2C05-4E1C-BCAA-67202D43A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Unsupervised Learning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64609B4-B369-48FD-8E9F-A4305B33F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808" y="2383730"/>
            <a:ext cx="5415085" cy="342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7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410F70-351C-409D-8F64-BC4E00C77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Algorithm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BE150B-840D-4400-A911-C995652A2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504058" cy="4351338"/>
          </a:xfrm>
        </p:spPr>
        <p:txBody>
          <a:bodyPr/>
          <a:lstStyle/>
          <a:p>
            <a:r>
              <a:rPr lang="en-US" altLang="zh-CN" dirty="0"/>
              <a:t>K NN</a:t>
            </a:r>
          </a:p>
          <a:p>
            <a:r>
              <a:rPr lang="en-US" altLang="zh-CN" dirty="0"/>
              <a:t>K Means</a:t>
            </a:r>
          </a:p>
          <a:p>
            <a:r>
              <a:rPr lang="en-US" altLang="zh-CN" dirty="0"/>
              <a:t>Naïve Bayes </a:t>
            </a:r>
          </a:p>
          <a:p>
            <a:r>
              <a:rPr lang="en-US" altLang="zh-CN" dirty="0"/>
              <a:t>Decision Tree</a:t>
            </a:r>
          </a:p>
          <a:p>
            <a:r>
              <a:rPr lang="en-US" altLang="zh-CN" dirty="0"/>
              <a:t>Gradient Boosting algorithms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51B84814-DEBE-4748-ACC4-86AF97561C10}"/>
              </a:ext>
            </a:extLst>
          </p:cNvPr>
          <p:cNvSpPr txBox="1">
            <a:spLocks/>
          </p:cNvSpPr>
          <p:nvPr/>
        </p:nvSpPr>
        <p:spPr>
          <a:xfrm>
            <a:off x="6040071" y="1825625"/>
            <a:ext cx="450405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SVM</a:t>
            </a:r>
          </a:p>
          <a:p>
            <a:r>
              <a:rPr lang="en-US" altLang="zh-CN"/>
              <a:t>Random Forest</a:t>
            </a:r>
          </a:p>
          <a:p>
            <a:r>
              <a:rPr lang="en-US" altLang="zh-CN"/>
              <a:t>Linear Regression</a:t>
            </a:r>
          </a:p>
          <a:p>
            <a:r>
              <a:rPr lang="en-US" altLang="zh-CN"/>
              <a:t>Logistic Regression</a:t>
            </a:r>
          </a:p>
          <a:p>
            <a:r>
              <a:rPr lang="en-US" altLang="zh-CN"/>
              <a:t>Dimensionality Reduction Algorithms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327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C2F9945C-CFFF-4B77-977F-9C8F53CA8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042" y="2864819"/>
            <a:ext cx="10515600" cy="1616826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dirty="0"/>
              <a:t>How do you choose </a:t>
            </a:r>
            <a:br>
              <a:rPr lang="en-US" altLang="zh-CN" dirty="0"/>
            </a:br>
            <a:r>
              <a:rPr lang="en-US" altLang="zh-CN" dirty="0"/>
              <a:t>a</a:t>
            </a:r>
            <a:br>
              <a:rPr lang="en-US" altLang="zh-CN" dirty="0"/>
            </a:br>
            <a:r>
              <a:rPr lang="en-US" altLang="zh-CN" dirty="0"/>
              <a:t> machine learning algorithm</a:t>
            </a:r>
            <a:endParaRPr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851DFC0D-6458-4C11-8777-BEC4EAB4C0DF}"/>
              </a:ext>
            </a:extLst>
          </p:cNvPr>
          <p:cNvSpPr txBox="1">
            <a:spLocks/>
          </p:cNvSpPr>
          <p:nvPr/>
        </p:nvSpPr>
        <p:spPr>
          <a:xfrm>
            <a:off x="994353" y="1719942"/>
            <a:ext cx="10515600" cy="16168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17100" dirty="0"/>
              <a:t>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080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localhost:8888/notebooks/notebooks/figures/supervised_workflow.svg">
            <a:extLst>
              <a:ext uri="{FF2B5EF4-FFF2-40B4-BE49-F238E27FC236}">
                <a16:creationId xmlns:a16="http://schemas.microsoft.com/office/drawing/2014/main" id="{84AFE738-1239-42EF-A705-B9153E668C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25167" y="1058167"/>
            <a:ext cx="2523233" cy="252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6" name="Picture 2" descr="Move mouse over image">
            <a:extLst>
              <a:ext uri="{FF2B5EF4-FFF2-40B4-BE49-F238E27FC236}">
                <a16:creationId xmlns:a16="http://schemas.microsoft.com/office/drawing/2014/main" id="{B44FDF38-9AFE-45B8-B4D2-E89465762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24" y="0"/>
            <a:ext cx="10999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174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58706C-B2AD-4D0D-912B-258026BB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Something  Funny In Security	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D2ADFC-FD9E-46DD-BB01-89CE8D236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鱼叉式网络钓鱼</a:t>
            </a:r>
            <a:endParaRPr lang="en-US" altLang="zh-CN" dirty="0"/>
          </a:p>
          <a:p>
            <a:r>
              <a:rPr lang="zh-CN" altLang="en-US" dirty="0"/>
              <a:t>生成相似的密码进行攻击</a:t>
            </a:r>
            <a:endParaRPr lang="en-US" altLang="zh-CN" dirty="0"/>
          </a:p>
          <a:p>
            <a:r>
              <a:rPr lang="en-US" altLang="zh-CN" dirty="0" err="1"/>
              <a:t>Webshell</a:t>
            </a:r>
            <a:r>
              <a:rPr lang="en-US" altLang="zh-CN" dirty="0"/>
              <a:t>, </a:t>
            </a:r>
            <a:r>
              <a:rPr lang="en-US" altLang="zh-CN" dirty="0" err="1"/>
              <a:t>XSS,DGA,Malware</a:t>
            </a:r>
            <a:r>
              <a:rPr lang="en-US" altLang="zh-CN" dirty="0"/>
              <a:t>(since 1994),</a:t>
            </a:r>
            <a:r>
              <a:rPr lang="en-US" altLang="zh-CN" dirty="0" err="1"/>
              <a:t>Tojan</a:t>
            </a:r>
            <a:r>
              <a:rPr lang="zh-CN" altLang="en-US" dirty="0"/>
              <a:t>检测</a:t>
            </a:r>
            <a:endParaRPr lang="en-US" altLang="zh-CN" dirty="0"/>
          </a:p>
          <a:p>
            <a:r>
              <a:rPr lang="zh-CN" altLang="en-US" dirty="0"/>
              <a:t>病毒检测绕过</a:t>
            </a:r>
            <a:r>
              <a:rPr lang="en-US" altLang="zh-CN" dirty="0"/>
              <a:t>,</a:t>
            </a:r>
            <a:r>
              <a:rPr lang="zh-CN" altLang="en-US" dirty="0"/>
              <a:t>生成病毒</a:t>
            </a:r>
            <a:endParaRPr lang="en-US" altLang="zh-CN" dirty="0"/>
          </a:p>
          <a:p>
            <a:r>
              <a:rPr lang="zh-CN" altLang="en-US" dirty="0"/>
              <a:t>去马赛克</a:t>
            </a:r>
            <a:endParaRPr lang="en-US" altLang="zh-CN" dirty="0"/>
          </a:p>
          <a:p>
            <a:r>
              <a:rPr lang="zh-CN" altLang="en-US" dirty="0"/>
              <a:t>生成相似人脸</a:t>
            </a:r>
            <a:r>
              <a:rPr lang="en-US" altLang="zh-CN" dirty="0"/>
              <a:t>,</a:t>
            </a:r>
            <a:r>
              <a:rPr lang="zh-CN" altLang="en-US" dirty="0"/>
              <a:t>手写签名</a:t>
            </a:r>
            <a:endParaRPr lang="en-US" altLang="zh-CN" dirty="0"/>
          </a:p>
          <a:p>
            <a:r>
              <a:rPr lang="zh-CN" altLang="en-US" dirty="0"/>
              <a:t>聊天机器人</a:t>
            </a:r>
            <a:endParaRPr lang="en-US" altLang="zh-CN" dirty="0"/>
          </a:p>
          <a:p>
            <a:r>
              <a:rPr lang="en-US" altLang="zh-CN" dirty="0"/>
              <a:t>………</a:t>
            </a:r>
          </a:p>
        </p:txBody>
      </p:sp>
    </p:spTree>
    <p:extLst>
      <p:ext uri="{BB962C8B-B14F-4D97-AF65-F5344CB8AC3E}">
        <p14:creationId xmlns:p14="http://schemas.microsoft.com/office/powerpoint/2010/main" val="1558138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639D4C45-AF44-4C3E-9817-CAE1173B2953}"/>
              </a:ext>
            </a:extLst>
          </p:cNvPr>
          <p:cNvSpPr txBox="1">
            <a:spLocks/>
          </p:cNvSpPr>
          <p:nvPr/>
        </p:nvSpPr>
        <p:spPr>
          <a:xfrm>
            <a:off x="5930087" y="2300022"/>
            <a:ext cx="5373858" cy="16168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7200" dirty="0"/>
              <a:t>Output</a:t>
            </a:r>
            <a:endParaRPr lang="zh-CN" altLang="en-US" sz="1800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58B016BD-00EE-422B-AF3D-D2B0B3CF22A1}"/>
              </a:ext>
            </a:extLst>
          </p:cNvPr>
          <p:cNvSpPr txBox="1">
            <a:spLocks/>
          </p:cNvSpPr>
          <p:nvPr/>
        </p:nvSpPr>
        <p:spPr>
          <a:xfrm>
            <a:off x="-153857" y="1741585"/>
            <a:ext cx="6986797" cy="16168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7200" dirty="0"/>
              <a:t>Input</a:t>
            </a:r>
            <a:endParaRPr lang="zh-CN" altLang="en-US" sz="1800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379BE54C-8D02-4F89-8A4C-D088EE699E46}"/>
              </a:ext>
            </a:extLst>
          </p:cNvPr>
          <p:cNvSpPr txBox="1">
            <a:spLocks/>
          </p:cNvSpPr>
          <p:nvPr/>
        </p:nvSpPr>
        <p:spPr>
          <a:xfrm>
            <a:off x="1340865" y="4042972"/>
            <a:ext cx="6986797" cy="16168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7200" dirty="0"/>
              <a:t>Feature Engineering</a:t>
            </a:r>
            <a:endParaRPr lang="zh-CN" altLang="en-US" sz="1800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5602EBD4-C179-4777-9A4A-97252506A1FB}"/>
              </a:ext>
            </a:extLst>
          </p:cNvPr>
          <p:cNvSpPr txBox="1">
            <a:spLocks/>
          </p:cNvSpPr>
          <p:nvPr/>
        </p:nvSpPr>
        <p:spPr>
          <a:xfrm>
            <a:off x="1117100" y="2914369"/>
            <a:ext cx="6989094" cy="16546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7200" dirty="0"/>
              <a:t>Data </a:t>
            </a:r>
            <a:r>
              <a:rPr lang="en-US" altLang="zh-CN" sz="7200" dirty="0" err="1"/>
              <a:t>PreProcessing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629737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B030C6-9F8C-4FA9-96E8-800D5B403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With Python Or 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380B42-83D5-461A-85C5-27DE0E538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44606" cy="4351338"/>
          </a:xfrm>
        </p:spPr>
        <p:txBody>
          <a:bodyPr/>
          <a:lstStyle/>
          <a:p>
            <a:r>
              <a:rPr lang="en-US" altLang="zh-CN"/>
              <a:t>Python and Pythonic</a:t>
            </a:r>
          </a:p>
          <a:p>
            <a:endParaRPr lang="en-US" altLang="zh-CN"/>
          </a:p>
          <a:p>
            <a:r>
              <a:rPr lang="en-US" altLang="zh-CN"/>
              <a:t>ML library </a:t>
            </a:r>
          </a:p>
          <a:p>
            <a:endParaRPr lang="en-US" altLang="zh-CN"/>
          </a:p>
          <a:p>
            <a:r>
              <a:rPr lang="en-US" altLang="zh-CN"/>
              <a:t>Common  library 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929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B030C6-9F8C-4FA9-96E8-800D5B403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With Python Or R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380B42-83D5-461A-85C5-27DE0E538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44606" cy="4351338"/>
          </a:xfrm>
        </p:spPr>
        <p:txBody>
          <a:bodyPr/>
          <a:lstStyle/>
          <a:p>
            <a:r>
              <a:rPr lang="en-US" altLang="zh-CN"/>
              <a:t>Python and Pythonic</a:t>
            </a:r>
          </a:p>
          <a:p>
            <a:endParaRPr lang="en-US" altLang="zh-CN"/>
          </a:p>
          <a:p>
            <a:r>
              <a:rPr lang="en-US" altLang="zh-CN">
                <a:solidFill>
                  <a:schemeClr val="bg1">
                    <a:lumMod val="85000"/>
                  </a:schemeClr>
                </a:solidFill>
              </a:rPr>
              <a:t>ML library </a:t>
            </a:r>
          </a:p>
          <a:p>
            <a:endParaRPr lang="en-US" altLang="zh-CN"/>
          </a:p>
          <a:p>
            <a:r>
              <a:rPr lang="en-US" altLang="zh-CN">
                <a:solidFill>
                  <a:schemeClr val="bg1">
                    <a:lumMod val="85000"/>
                  </a:schemeClr>
                </a:solidFill>
              </a:rPr>
              <a:t>Common  library </a:t>
            </a:r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8B9766-8126-4D28-BEFF-23D628F3054B}"/>
              </a:ext>
            </a:extLst>
          </p:cNvPr>
          <p:cNvSpPr txBox="1"/>
          <p:nvPr/>
        </p:nvSpPr>
        <p:spPr>
          <a:xfrm>
            <a:off x="4790276" y="2561975"/>
            <a:ext cx="3562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Don’t fighting language,  </a:t>
            </a:r>
            <a:r>
              <a:rPr lang="en-US" altLang="zh-CN" dirty="0">
                <a:hlinkClick r:id="rId3"/>
              </a:rPr>
              <a:t>Pythonic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2778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B030C6-9F8C-4FA9-96E8-800D5B403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With Python Or R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380B42-83D5-461A-85C5-27DE0E538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44606" cy="4351338"/>
          </a:xfrm>
        </p:spPr>
        <p:txBody>
          <a:bodyPr/>
          <a:lstStyle/>
          <a:p>
            <a:r>
              <a:rPr lang="en-US" altLang="zh-CN">
                <a:solidFill>
                  <a:schemeClr val="bg1">
                    <a:lumMod val="85000"/>
                  </a:schemeClr>
                </a:solidFill>
              </a:rPr>
              <a:t>Python and Pythonic</a:t>
            </a:r>
          </a:p>
          <a:p>
            <a:endParaRPr lang="en-US" altLang="zh-CN"/>
          </a:p>
          <a:p>
            <a:r>
              <a:rPr lang="en-US" altLang="zh-CN"/>
              <a:t>ML library </a:t>
            </a:r>
          </a:p>
          <a:p>
            <a:endParaRPr lang="en-US" altLang="zh-CN"/>
          </a:p>
          <a:p>
            <a:r>
              <a:rPr lang="en-US" altLang="zh-CN">
                <a:solidFill>
                  <a:schemeClr val="bg1">
                    <a:lumMod val="85000"/>
                  </a:schemeClr>
                </a:solidFill>
              </a:rPr>
              <a:t>Common  library </a:t>
            </a:r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122" name="Picture 2" descr="https://pbs.twimg.com/media/DJTyvSKU8AAzZsx.jpg">
            <a:extLst>
              <a:ext uri="{FF2B5EF4-FFF2-40B4-BE49-F238E27FC236}">
                <a16:creationId xmlns:a16="http://schemas.microsoft.com/office/drawing/2014/main" id="{1BD452AD-EC39-4CB8-8EAB-AE08B604B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717" y="2197030"/>
            <a:ext cx="6005858" cy="360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58B9766-8126-4D28-BEFF-23D628F3054B}"/>
              </a:ext>
            </a:extLst>
          </p:cNvPr>
          <p:cNvSpPr txBox="1"/>
          <p:nvPr/>
        </p:nvSpPr>
        <p:spPr>
          <a:xfrm>
            <a:off x="10168931" y="3235794"/>
            <a:ext cx="13548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Tensorflow</a:t>
            </a:r>
            <a:endParaRPr lang="en-US" altLang="zh-CN" dirty="0"/>
          </a:p>
          <a:p>
            <a:r>
              <a:rPr lang="en-US" altLang="zh-CN" dirty="0" err="1"/>
              <a:t>Keras</a:t>
            </a:r>
            <a:endParaRPr lang="en-US" altLang="zh-CN" dirty="0"/>
          </a:p>
          <a:p>
            <a:r>
              <a:rPr lang="en-US" altLang="zh-CN" dirty="0" err="1"/>
              <a:t>Scikit</a:t>
            </a:r>
            <a:r>
              <a:rPr lang="en-US" altLang="zh-CN" dirty="0"/>
              <a:t>-Learn</a:t>
            </a:r>
          </a:p>
          <a:p>
            <a:r>
              <a:rPr lang="en-US" altLang="zh-CN" dirty="0" err="1"/>
              <a:t>Pytorch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538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B030C6-9F8C-4FA9-96E8-800D5B403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With Python Or R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380B42-83D5-461A-85C5-27DE0E538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44606" cy="4351338"/>
          </a:xfrm>
        </p:spPr>
        <p:txBody>
          <a:bodyPr/>
          <a:lstStyle/>
          <a:p>
            <a:r>
              <a:rPr lang="en-US" altLang="zh-CN">
                <a:solidFill>
                  <a:schemeClr val="bg1">
                    <a:lumMod val="85000"/>
                  </a:schemeClr>
                </a:solidFill>
              </a:rPr>
              <a:t>Python and Pythonic</a:t>
            </a:r>
          </a:p>
          <a:p>
            <a:endParaRPr lang="en-US" altLang="zh-CN"/>
          </a:p>
          <a:p>
            <a:r>
              <a:rPr lang="en-US" altLang="zh-CN">
                <a:solidFill>
                  <a:schemeClr val="bg1">
                    <a:lumMod val="85000"/>
                  </a:schemeClr>
                </a:solidFill>
              </a:rPr>
              <a:t>ML library </a:t>
            </a:r>
          </a:p>
          <a:p>
            <a:endParaRPr lang="en-US" altLang="zh-CN"/>
          </a:p>
          <a:p>
            <a:r>
              <a:rPr lang="en-US" altLang="zh-CN"/>
              <a:t>Common  library </a:t>
            </a:r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8C0F478-CF68-4900-A7AE-A8C5BA421CAD}"/>
              </a:ext>
            </a:extLst>
          </p:cNvPr>
          <p:cNvSpPr txBox="1"/>
          <p:nvPr/>
        </p:nvSpPr>
        <p:spPr>
          <a:xfrm>
            <a:off x="7377244" y="2773980"/>
            <a:ext cx="148309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Pandas</a:t>
            </a:r>
          </a:p>
          <a:p>
            <a:r>
              <a:rPr lang="en-US" altLang="zh-CN" dirty="0" err="1"/>
              <a:t>Numpy</a:t>
            </a:r>
            <a:endParaRPr lang="en-US" altLang="zh-CN" dirty="0"/>
          </a:p>
          <a:p>
            <a:r>
              <a:rPr lang="en-US" altLang="zh-CN" dirty="0" err="1"/>
              <a:t>Scipy</a:t>
            </a:r>
            <a:endParaRPr lang="en-US" altLang="zh-CN" dirty="0"/>
          </a:p>
          <a:p>
            <a:r>
              <a:rPr lang="en-US" altLang="zh-CN" dirty="0" err="1"/>
              <a:t>Matplotlib</a:t>
            </a:r>
            <a:endParaRPr lang="en-US" altLang="zh-CN" dirty="0"/>
          </a:p>
          <a:p>
            <a:r>
              <a:rPr lang="en-US" altLang="zh-CN" dirty="0" err="1"/>
              <a:t>Pyplot</a:t>
            </a:r>
            <a:endParaRPr lang="en-US" altLang="zh-CN" dirty="0"/>
          </a:p>
          <a:p>
            <a:r>
              <a:rPr lang="en-US" altLang="zh-CN" dirty="0" err="1"/>
              <a:t>Ndarray</a:t>
            </a:r>
            <a:endParaRPr lang="en-US" altLang="zh-CN" dirty="0"/>
          </a:p>
          <a:p>
            <a:r>
              <a:rPr lang="en-US" altLang="zh-CN" dirty="0" err="1"/>
              <a:t>Scikit</a:t>
            </a:r>
            <a:r>
              <a:rPr lang="en-US" altLang="zh-CN" dirty="0"/>
              <a:t>-image </a:t>
            </a:r>
          </a:p>
          <a:p>
            <a:r>
              <a:rPr lang="en-US" altLang="zh-CN" dirty="0"/>
              <a:t>Image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05115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008C5B-B08B-4C62-BBFC-7FB53A76E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6283" y="648904"/>
            <a:ext cx="8666154" cy="5143797"/>
          </a:xfrm>
        </p:spPr>
        <p:txBody>
          <a:bodyPr/>
          <a:lstStyle/>
          <a:p>
            <a:r>
              <a:rPr lang="en-US" altLang="zh-CN" dirty="0"/>
              <a:t>		Computer Version</a:t>
            </a:r>
            <a:br>
              <a:rPr lang="en-US" altLang="zh-CN" dirty="0"/>
            </a:br>
            <a:r>
              <a:rPr lang="en-US" altLang="zh-CN" dirty="0"/>
              <a:t>    Nature Language Processing</a:t>
            </a:r>
            <a:br>
              <a:rPr lang="en-US" altLang="zh-CN" dirty="0"/>
            </a:br>
            <a:r>
              <a:rPr lang="en-US" altLang="zh-CN" dirty="0"/>
              <a:t>Robotic/Automatic</a:t>
            </a:r>
            <a:br>
              <a:rPr lang="en-US" altLang="zh-CN" dirty="0"/>
            </a:br>
            <a:r>
              <a:rPr lang="en-US" altLang="zh-CN" dirty="0"/>
              <a:t>Biology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0663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7ED05350-68E0-4B04-8FBB-5F3896D71129}"/>
              </a:ext>
            </a:extLst>
          </p:cNvPr>
          <p:cNvSpPr txBox="1">
            <a:spLocks/>
          </p:cNvSpPr>
          <p:nvPr/>
        </p:nvSpPr>
        <p:spPr>
          <a:xfrm>
            <a:off x="4328761" y="2525432"/>
            <a:ext cx="365309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R: I forget it ...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D6F643BD-E51E-44A8-AC28-146B2C882EF1}"/>
              </a:ext>
            </a:extLst>
          </p:cNvPr>
          <p:cNvSpPr txBox="1">
            <a:spLocks/>
          </p:cNvSpPr>
          <p:nvPr/>
        </p:nvSpPr>
        <p:spPr>
          <a:xfrm>
            <a:off x="3725166" y="3412055"/>
            <a:ext cx="54468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Easily  And Powerful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4041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localhost:8888/notebooks/notebooks/figures/supervised_workflow.svg">
            <a:extLst>
              <a:ext uri="{FF2B5EF4-FFF2-40B4-BE49-F238E27FC236}">
                <a16:creationId xmlns:a16="http://schemas.microsoft.com/office/drawing/2014/main" id="{84AFE738-1239-42EF-A705-B9153E668C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25167" y="4238297"/>
            <a:ext cx="2523233" cy="252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7ED05350-68E0-4B04-8FBB-5F3896D71129}"/>
              </a:ext>
            </a:extLst>
          </p:cNvPr>
          <p:cNvSpPr txBox="1">
            <a:spLocks/>
          </p:cNvSpPr>
          <p:nvPr/>
        </p:nvSpPr>
        <p:spPr>
          <a:xfrm>
            <a:off x="1702676" y="2319783"/>
            <a:ext cx="54468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Examples: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178C456-0E86-4805-9C73-3CE3D923722F}"/>
              </a:ext>
            </a:extLst>
          </p:cNvPr>
          <p:cNvSpPr txBox="1">
            <a:spLocks/>
          </p:cNvSpPr>
          <p:nvPr/>
        </p:nvSpPr>
        <p:spPr>
          <a:xfrm>
            <a:off x="5138057" y="3517453"/>
            <a:ext cx="54468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DGA/XSS/</a:t>
            </a:r>
            <a:r>
              <a:rPr lang="en-US" altLang="zh-CN" err="1"/>
              <a:t>Webshell</a:t>
            </a:r>
            <a:endParaRPr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C5A64F63-602A-4D46-B7DE-60CEEDC5EA2C}"/>
              </a:ext>
            </a:extLst>
          </p:cNvPr>
          <p:cNvSpPr txBox="1">
            <a:spLocks/>
          </p:cNvSpPr>
          <p:nvPr/>
        </p:nvSpPr>
        <p:spPr>
          <a:xfrm>
            <a:off x="5138056" y="2719794"/>
            <a:ext cx="54468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MNIST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590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7ED05350-68E0-4B04-8FBB-5F3896D71129}"/>
              </a:ext>
            </a:extLst>
          </p:cNvPr>
          <p:cNvSpPr txBox="1">
            <a:spLocks/>
          </p:cNvSpPr>
          <p:nvPr/>
        </p:nvSpPr>
        <p:spPr>
          <a:xfrm>
            <a:off x="833321" y="2281979"/>
            <a:ext cx="5446879" cy="3037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MNIST</a:t>
            </a:r>
          </a:p>
          <a:p>
            <a:r>
              <a:rPr lang="en-US" altLang="zh-CN">
                <a:solidFill>
                  <a:schemeClr val="bg1">
                    <a:lumMod val="85000"/>
                  </a:schemeClr>
                </a:solidFill>
              </a:rPr>
              <a:t>DGA/XSS/</a:t>
            </a:r>
            <a:r>
              <a:rPr lang="en-US" altLang="zh-CN" err="1">
                <a:solidFill>
                  <a:schemeClr val="bg1">
                    <a:lumMod val="85000"/>
                  </a:schemeClr>
                </a:solidFill>
              </a:rPr>
              <a:t>Webshell</a:t>
            </a:r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178C456-0E86-4805-9C73-3CE3D923722F}"/>
              </a:ext>
            </a:extLst>
          </p:cNvPr>
          <p:cNvSpPr txBox="1">
            <a:spLocks/>
          </p:cNvSpPr>
          <p:nvPr/>
        </p:nvSpPr>
        <p:spPr>
          <a:xfrm>
            <a:off x="801521" y="3319258"/>
            <a:ext cx="54468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0242" name="Picture 2" descr="https://pbs.twimg.com/media/DIrA3PjXgAAHnEE.jpg">
            <a:extLst>
              <a:ext uri="{FF2B5EF4-FFF2-40B4-BE49-F238E27FC236}">
                <a16:creationId xmlns:a16="http://schemas.microsoft.com/office/drawing/2014/main" id="{86839CB2-A4C6-483D-BE35-BDE629395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816" y="256377"/>
            <a:ext cx="6304330" cy="630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内容占位符 3">
            <a:extLst>
              <a:ext uri="{FF2B5EF4-FFF2-40B4-BE49-F238E27FC236}">
                <a16:creationId xmlns:a16="http://schemas.microsoft.com/office/drawing/2014/main" id="{53E81068-D826-4DEB-95C2-0176B6FE8D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15686" y="4644821"/>
            <a:ext cx="3336348" cy="89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572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860097-1C21-4E7B-A0D4-597EDAC6F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Mnist</a:t>
            </a:r>
            <a:r>
              <a:rPr lang="en-US" altLang="zh-CN" dirty="0"/>
              <a:t> And Fashion-</a:t>
            </a:r>
            <a:r>
              <a:rPr lang="en-US" altLang="zh-CN" dirty="0" err="1"/>
              <a:t>Mnist</a:t>
            </a:r>
            <a:endParaRPr lang="zh-CN" altLang="en-US" dirty="0"/>
          </a:p>
        </p:txBody>
      </p:sp>
      <p:pic>
        <p:nvPicPr>
          <p:cNvPr id="1026" name="Picture 2" descr="https://www.tensorflow.org/images/mnist-train-xs.png">
            <a:extLst>
              <a:ext uri="{FF2B5EF4-FFF2-40B4-BE49-F238E27FC236}">
                <a16:creationId xmlns:a16="http://schemas.microsoft.com/office/drawing/2014/main" id="{A82AAA55-36A6-4AAC-8C4C-60BEDCE44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761" y="4099034"/>
            <a:ext cx="3650236" cy="165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tensorflow.org/images/MNIST-Matrix.png">
            <a:extLst>
              <a:ext uri="{FF2B5EF4-FFF2-40B4-BE49-F238E27FC236}">
                <a16:creationId xmlns:a16="http://schemas.microsoft.com/office/drawing/2014/main" id="{61FE118F-C041-4D18-9E95-1C36EB2FD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143" y="2013481"/>
            <a:ext cx="4725354" cy="186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tensorflow.org/images/mnist-train-ys.png">
            <a:extLst>
              <a:ext uri="{FF2B5EF4-FFF2-40B4-BE49-F238E27FC236}">
                <a16:creationId xmlns:a16="http://schemas.microsoft.com/office/drawing/2014/main" id="{9A78C6DA-0DA2-45BF-93C9-E6371D1D3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677" y="3985639"/>
            <a:ext cx="4448878" cy="153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F46C7D4-F81B-43E2-A3CA-3CC038EAD9B8}"/>
              </a:ext>
            </a:extLst>
          </p:cNvPr>
          <p:cNvSpPr txBox="1"/>
          <p:nvPr/>
        </p:nvSpPr>
        <p:spPr>
          <a:xfrm>
            <a:off x="918761" y="2541490"/>
            <a:ext cx="11608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6"/>
              </a:rPr>
              <a:t>Pro</a:t>
            </a:r>
            <a:endParaRPr lang="en-US" altLang="zh-CN" dirty="0"/>
          </a:p>
          <a:p>
            <a:r>
              <a:rPr lang="en-US" altLang="zh-CN" dirty="0">
                <a:hlinkClick r:id="rId7"/>
              </a:rPr>
              <a:t>Beginners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AA2A429-7B2B-4E51-8D19-FAA50C94A504}"/>
              </a:ext>
            </a:extLst>
          </p:cNvPr>
          <p:cNvSpPr/>
          <p:nvPr/>
        </p:nvSpPr>
        <p:spPr>
          <a:xfrm>
            <a:off x="918761" y="3464820"/>
            <a:ext cx="1500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8"/>
              </a:rPr>
              <a:t>Online Demo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6762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7ED05350-68E0-4B04-8FBB-5F3896D71129}"/>
              </a:ext>
            </a:extLst>
          </p:cNvPr>
          <p:cNvSpPr txBox="1">
            <a:spLocks/>
          </p:cNvSpPr>
          <p:nvPr/>
        </p:nvSpPr>
        <p:spPr>
          <a:xfrm>
            <a:off x="3725167" y="2484892"/>
            <a:ext cx="54468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Algorithm 1 : </a:t>
            </a:r>
            <a:r>
              <a:rPr lang="en-US" altLang="zh-CN">
                <a:hlinkClick r:id="rId3"/>
              </a:rPr>
              <a:t>KNN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57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0F0F65-9A8E-4B03-87FB-C0A486DD7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Principle</a:t>
            </a:r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762A8CB-DE4A-431D-8414-BCAE609DA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603969" y="2928766"/>
            <a:ext cx="11425525" cy="8819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C91DF2F-66D4-421D-909B-15D91CC10BE7}"/>
              </a:ext>
            </a:extLst>
          </p:cNvPr>
          <p:cNvSpPr txBox="1"/>
          <p:nvPr/>
        </p:nvSpPr>
        <p:spPr>
          <a:xfrm>
            <a:off x="10571905" y="4062999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Wikipedia</a:t>
            </a:r>
          </a:p>
        </p:txBody>
      </p:sp>
    </p:spTree>
    <p:extLst>
      <p:ext uri="{BB962C8B-B14F-4D97-AF65-F5344CB8AC3E}">
        <p14:creationId xmlns:p14="http://schemas.microsoft.com/office/powerpoint/2010/main" val="71783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0F0F65-9A8E-4B03-87FB-C0A486DD7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Principle</a:t>
            </a:r>
            <a:endParaRPr lang="zh-CN" altLang="en-US" dirty="0"/>
          </a:p>
        </p:txBody>
      </p:sp>
      <p:pic>
        <p:nvPicPr>
          <p:cNvPr id="4098" name="Picture 2" descr="preview">
            <a:extLst>
              <a:ext uri="{FF2B5EF4-FFF2-40B4-BE49-F238E27FC236}">
                <a16:creationId xmlns:a16="http://schemas.microsoft.com/office/drawing/2014/main" id="{FB663CF1-2D06-44E0-9E77-9542B6F89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750" y="2972058"/>
            <a:ext cx="4705350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618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0F0F65-9A8E-4B03-87FB-C0A486DD7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Code in Python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F17F6B-0EA5-4EE6-BE14-DCBDE591F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00" y="2340473"/>
            <a:ext cx="10858419" cy="32088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53F535E-8003-466F-BB72-201E25B6D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772" y="2385245"/>
            <a:ext cx="10549388" cy="320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93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B64BE2D-9991-4D55-A806-CBB038CBF2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37"/>
          <a:stretch/>
        </p:blipFill>
        <p:spPr>
          <a:xfrm>
            <a:off x="0" y="227698"/>
            <a:ext cx="12192000" cy="663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623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localhost:8888/notebooks/notebooks/figures/supervised_workflow.svg">
            <a:extLst>
              <a:ext uri="{FF2B5EF4-FFF2-40B4-BE49-F238E27FC236}">
                <a16:creationId xmlns:a16="http://schemas.microsoft.com/office/drawing/2014/main" id="{84AFE738-1239-42EF-A705-B9153E668C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25167" y="1058167"/>
            <a:ext cx="2523233" cy="252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7ED05350-68E0-4B04-8FBB-5F3896D71129}"/>
              </a:ext>
            </a:extLst>
          </p:cNvPr>
          <p:cNvSpPr txBox="1">
            <a:spLocks/>
          </p:cNvSpPr>
          <p:nvPr/>
        </p:nvSpPr>
        <p:spPr>
          <a:xfrm>
            <a:off x="3725167" y="2484892"/>
            <a:ext cx="54468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Algorithm 2 : </a:t>
            </a:r>
            <a:r>
              <a:rPr lang="en-US" altLang="zh-CN">
                <a:hlinkClick r:id="rId3"/>
              </a:rPr>
              <a:t>SVM</a:t>
            </a:r>
            <a:r>
              <a:rPr lang="en-US" altLang="zh-CN"/>
              <a:t> 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761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localhost:8888/notebooks/notebooks/figures/supervised_workflow.svg">
            <a:extLst>
              <a:ext uri="{FF2B5EF4-FFF2-40B4-BE49-F238E27FC236}">
                <a16:creationId xmlns:a16="http://schemas.microsoft.com/office/drawing/2014/main" id="{84AFE738-1239-42EF-A705-B9153E668C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25167" y="1058167"/>
            <a:ext cx="2523233" cy="252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0" name="Picture 2" descr="https://jizhi-10061919.file.myqcloud.com/blog/07b0c02c864c550a71697632e9f999d0.png">
            <a:extLst>
              <a:ext uri="{FF2B5EF4-FFF2-40B4-BE49-F238E27FC236}">
                <a16:creationId xmlns:a16="http://schemas.microsoft.com/office/drawing/2014/main" id="{84A6B04B-A466-4946-81B9-230737FCB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2" y="378584"/>
            <a:ext cx="8943975" cy="568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en.proft.me/media/science/ml_types.png">
            <a:extLst>
              <a:ext uri="{FF2B5EF4-FFF2-40B4-BE49-F238E27FC236}">
                <a16:creationId xmlns:a16="http://schemas.microsoft.com/office/drawing/2014/main" id="{A6EFA513-31FE-44F6-8435-649D8EC8C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191" y="337293"/>
            <a:ext cx="8943975" cy="568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9755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0F0F65-9A8E-4B03-87FB-C0A486DD7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Principle</a:t>
            </a:r>
            <a:endParaRPr lang="zh-CN" altLang="en-US"/>
          </a:p>
        </p:txBody>
      </p:sp>
      <p:pic>
        <p:nvPicPr>
          <p:cNvPr id="5" name="SVM with polynomial kernel visualization - YouTube">
            <a:hlinkClick r:id="" action="ppaction://media"/>
            <a:extLst>
              <a:ext uri="{FF2B5EF4-FFF2-40B4-BE49-F238E27FC236}">
                <a16:creationId xmlns:a16="http://schemas.microsoft.com/office/drawing/2014/main" id="{B42F3100-C96B-4B74-B2C0-F3AD165AAB9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10375" y="2031499"/>
            <a:ext cx="4976002" cy="3733704"/>
          </a:xfrm>
        </p:spPr>
      </p:pic>
    </p:spTree>
    <p:extLst>
      <p:ext uri="{BB962C8B-B14F-4D97-AF65-F5344CB8AC3E}">
        <p14:creationId xmlns:p14="http://schemas.microsoft.com/office/powerpoint/2010/main" val="342857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0F0F65-9A8E-4B03-87FB-C0A486DD7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Principle</a:t>
            </a:r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B10090-C45D-4812-895E-62C21A0CF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308" y="1831026"/>
            <a:ext cx="2861712" cy="151128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EC94D88-449E-42A6-B9E9-8621D3411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668" y="3626083"/>
            <a:ext cx="4720132" cy="1020226"/>
          </a:xfrm>
          <a:prstGeom prst="rect">
            <a:avLst/>
          </a:prstGeom>
        </p:spPr>
      </p:pic>
      <p:pic>
        <p:nvPicPr>
          <p:cNvPr id="6146" name="Picture 2" descr="https://pic2.zhimg.com/c8c19796da24f8abfb6ef3a3e405254d_b.jpg">
            <a:extLst>
              <a:ext uri="{FF2B5EF4-FFF2-40B4-BE49-F238E27FC236}">
                <a16:creationId xmlns:a16="http://schemas.microsoft.com/office/drawing/2014/main" id="{748BC21D-DB8F-4F2A-9FAE-B9D2483FD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28" y="1690688"/>
            <a:ext cx="4619625" cy="498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DA63BA6-517D-46A3-AE25-FF8C959621AE}"/>
              </a:ext>
            </a:extLst>
          </p:cNvPr>
          <p:cNvSpPr/>
          <p:nvPr/>
        </p:nvSpPr>
        <p:spPr>
          <a:xfrm>
            <a:off x="3241317" y="6166270"/>
            <a:ext cx="81124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推理论证可来此处看看http://www.cnblogs.com/jerrylead/archive/2011/03/18/1988419.html</a:t>
            </a:r>
          </a:p>
        </p:txBody>
      </p:sp>
    </p:spTree>
    <p:extLst>
      <p:ext uri="{BB962C8B-B14F-4D97-AF65-F5344CB8AC3E}">
        <p14:creationId xmlns:p14="http://schemas.microsoft.com/office/powerpoint/2010/main" val="3759930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localhost:8888/notebooks/notebooks/figures/supervised_workflow.svg">
            <a:extLst>
              <a:ext uri="{FF2B5EF4-FFF2-40B4-BE49-F238E27FC236}">
                <a16:creationId xmlns:a16="http://schemas.microsoft.com/office/drawing/2014/main" id="{84AFE738-1239-42EF-A705-B9153E668C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25167" y="1058167"/>
            <a:ext cx="2523233" cy="252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Picture 4" descr="preview">
            <a:extLst>
              <a:ext uri="{FF2B5EF4-FFF2-40B4-BE49-F238E27FC236}">
                <a16:creationId xmlns:a16="http://schemas.microsoft.com/office/drawing/2014/main" id="{A59C8E33-5AE0-4105-B935-0A0BFC8B8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918" y="807219"/>
            <a:ext cx="12284456" cy="50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BBE4B0D-B15C-4910-99A1-DC5FAE0671F3}"/>
              </a:ext>
            </a:extLst>
          </p:cNvPr>
          <p:cNvSpPr/>
          <p:nvPr/>
        </p:nvSpPr>
        <p:spPr>
          <a:xfrm>
            <a:off x="580423" y="6388429"/>
            <a:ext cx="4472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https://www.zhihu.com/question/21094489</a:t>
            </a:r>
          </a:p>
        </p:txBody>
      </p:sp>
    </p:spTree>
    <p:extLst>
      <p:ext uri="{BB962C8B-B14F-4D97-AF65-F5344CB8AC3E}">
        <p14:creationId xmlns:p14="http://schemas.microsoft.com/office/powerpoint/2010/main" val="1839869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0F0F65-9A8E-4B03-87FB-C0A486DD7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Code in Python</a:t>
            </a:r>
            <a:endParaRPr lang="zh-CN" altLang="en-US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A1EF7352-673C-4C3E-8A40-22C8BD65AED0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465720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With Tensorflow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5FDFDB-8D5C-41BE-BB99-6B141BB28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28" y="2612572"/>
            <a:ext cx="5229925" cy="35366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0E203C3-F204-4C33-9DF1-FDFD157DC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860" y="650041"/>
            <a:ext cx="6330827" cy="39250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A9656DF-00CB-4028-9978-51049FFA1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3053" y="4695171"/>
            <a:ext cx="5845300" cy="133394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0274AC35-A0DF-425B-8624-A3D6B0323BDE}"/>
                  </a:ext>
                </a:extLst>
              </p14:cNvPr>
              <p14:cNvContentPartPr/>
              <p14:nvPr/>
            </p14:nvContentPartPr>
            <p14:xfrm>
              <a:off x="5911920" y="5905440"/>
              <a:ext cx="2667240" cy="6408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0274AC35-A0DF-425B-8624-A3D6B0323BD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96080" y="5842080"/>
                <a:ext cx="269856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46BFC848-971D-4B30-921D-87AF03E8E7BA}"/>
                  </a:ext>
                </a:extLst>
              </p14:cNvPr>
              <p14:cNvContentPartPr/>
              <p14:nvPr/>
            </p14:nvContentPartPr>
            <p14:xfrm>
              <a:off x="5918040" y="5911920"/>
              <a:ext cx="1384920" cy="3852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46BFC848-971D-4B30-921D-87AF03E8E7B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02200" y="5848560"/>
                <a:ext cx="1416240" cy="16524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BA87E243-3358-4039-AEAC-72FBBCEC49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5219" y="614006"/>
            <a:ext cx="6327881" cy="420997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BD1D612-4168-4A6F-8A98-B59CA84393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01522" y="4753673"/>
            <a:ext cx="6336342" cy="152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2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0F0F65-9A8E-4B03-87FB-C0A486DD7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085" y="910162"/>
            <a:ext cx="3274348" cy="4522185"/>
          </a:xfrm>
        </p:spPr>
        <p:txBody>
          <a:bodyPr>
            <a:normAutofit/>
          </a:bodyPr>
          <a:lstStyle/>
          <a:p>
            <a:r>
              <a:rPr lang="en-US" altLang="zh-CN" dirty="0"/>
              <a:t>Benchmark </a:t>
            </a:r>
            <a:br>
              <a:rPr lang="en-US" altLang="zh-CN" dirty="0"/>
            </a:br>
            <a:r>
              <a:rPr lang="en-US" altLang="zh-CN" dirty="0"/>
              <a:t>      with</a:t>
            </a:r>
            <a:br>
              <a:rPr lang="en-US" altLang="zh-CN" dirty="0"/>
            </a:br>
            <a:r>
              <a:rPr lang="en-US" altLang="zh-CN" dirty="0" err="1"/>
              <a:t>Scikit</a:t>
            </a:r>
            <a:r>
              <a:rPr lang="en-US" altLang="zh-CN" dirty="0"/>
              <a:t>-Learn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673D0A8-5775-43E5-9848-2ACC21392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110" y="126124"/>
            <a:ext cx="68742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4969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localhost:8888/notebooks/notebooks/figures/supervised_workflow.svg">
            <a:extLst>
              <a:ext uri="{FF2B5EF4-FFF2-40B4-BE49-F238E27FC236}">
                <a16:creationId xmlns:a16="http://schemas.microsoft.com/office/drawing/2014/main" id="{84AFE738-1239-42EF-A705-B9153E668C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25167" y="1058167"/>
            <a:ext cx="2523233" cy="252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7ED05350-68E0-4B04-8FBB-5F3896D71129}"/>
              </a:ext>
            </a:extLst>
          </p:cNvPr>
          <p:cNvSpPr txBox="1">
            <a:spLocks/>
          </p:cNvSpPr>
          <p:nvPr/>
        </p:nvSpPr>
        <p:spPr>
          <a:xfrm>
            <a:off x="2084051" y="1058167"/>
            <a:ext cx="8328697" cy="4163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这种常规算法一般来讲没必要使用</a:t>
            </a:r>
            <a:r>
              <a:rPr lang="en-US" altLang="zh-CN" dirty="0"/>
              <a:t>Tensorflow.TF</a:t>
            </a:r>
            <a:r>
              <a:rPr lang="zh-CN" altLang="en-US" dirty="0"/>
              <a:t>类的框架都是为神经网络</a:t>
            </a:r>
            <a:r>
              <a:rPr lang="en-US" altLang="zh-CN" dirty="0"/>
              <a:t>(NN)</a:t>
            </a:r>
            <a:r>
              <a:rPr lang="zh-CN" altLang="en-US" dirty="0"/>
              <a:t>准备的。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CNN,RNN, LSTM,</a:t>
            </a:r>
            <a:r>
              <a:rPr lang="zh-CN" altLang="en-US" dirty="0"/>
              <a:t> </a:t>
            </a:r>
            <a:r>
              <a:rPr lang="en-US" altLang="zh-CN" dirty="0"/>
              <a:t>MLP,GAN</a:t>
            </a:r>
            <a:r>
              <a:rPr lang="zh-CN" altLang="en-US" dirty="0"/>
              <a:t>等等</a:t>
            </a:r>
          </a:p>
        </p:txBody>
      </p:sp>
    </p:spTree>
    <p:extLst>
      <p:ext uri="{BB962C8B-B14F-4D97-AF65-F5344CB8AC3E}">
        <p14:creationId xmlns:p14="http://schemas.microsoft.com/office/powerpoint/2010/main" val="3797882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localhost:8888/notebooks/notebooks/figures/supervised_workflow.svg">
            <a:extLst>
              <a:ext uri="{FF2B5EF4-FFF2-40B4-BE49-F238E27FC236}">
                <a16:creationId xmlns:a16="http://schemas.microsoft.com/office/drawing/2014/main" id="{84AFE738-1239-42EF-A705-B9153E668C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25167" y="1058167"/>
            <a:ext cx="2523233" cy="252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7ED05350-68E0-4B04-8FBB-5F3896D71129}"/>
              </a:ext>
            </a:extLst>
          </p:cNvPr>
          <p:cNvSpPr txBox="1">
            <a:spLocks/>
          </p:cNvSpPr>
          <p:nvPr/>
        </p:nvSpPr>
        <p:spPr>
          <a:xfrm>
            <a:off x="2621580" y="2746150"/>
            <a:ext cx="6436835" cy="13618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假装此处放置了一个各种算法在</a:t>
            </a:r>
            <a:r>
              <a:rPr lang="en-US" altLang="zh-CN" dirty="0"/>
              <a:t>MNIST</a:t>
            </a:r>
            <a:r>
              <a:rPr lang="zh-CN" altLang="en-US" dirty="0"/>
              <a:t>上的精确度列表</a:t>
            </a:r>
          </a:p>
        </p:txBody>
      </p:sp>
    </p:spTree>
    <p:extLst>
      <p:ext uri="{BB962C8B-B14F-4D97-AF65-F5344CB8AC3E}">
        <p14:creationId xmlns:p14="http://schemas.microsoft.com/office/powerpoint/2010/main" val="28580235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C15AE8-8216-4B46-913E-142A00C82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4946" y="2702926"/>
            <a:ext cx="8616606" cy="1325563"/>
          </a:xfrm>
        </p:spPr>
        <p:txBody>
          <a:bodyPr/>
          <a:lstStyle/>
          <a:p>
            <a:r>
              <a:rPr lang="en-US" altLang="zh-CN" dirty="0"/>
              <a:t>Other: Apply with Fashion-</a:t>
            </a:r>
            <a:r>
              <a:rPr lang="en-US" altLang="zh-CN" dirty="0" err="1"/>
              <a:t>Mnist</a:t>
            </a:r>
            <a:r>
              <a:rPr lang="en-US" altLang="zh-CN" dirty="0"/>
              <a:t> ?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19982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7ED05350-68E0-4B04-8FBB-5F3896D71129}"/>
              </a:ext>
            </a:extLst>
          </p:cNvPr>
          <p:cNvSpPr txBox="1">
            <a:spLocks/>
          </p:cNvSpPr>
          <p:nvPr/>
        </p:nvSpPr>
        <p:spPr>
          <a:xfrm>
            <a:off x="833321" y="2281979"/>
            <a:ext cx="5446879" cy="3037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MNIST</a:t>
            </a:r>
          </a:p>
          <a:p>
            <a:r>
              <a:rPr lang="en-US" altLang="zh-CN" dirty="0"/>
              <a:t>DGA/XSS/</a:t>
            </a:r>
            <a:r>
              <a:rPr lang="en-US" altLang="zh-CN" dirty="0" err="1"/>
              <a:t>Webshell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178C456-0E86-4805-9C73-3CE3D923722F}"/>
              </a:ext>
            </a:extLst>
          </p:cNvPr>
          <p:cNvSpPr txBox="1">
            <a:spLocks/>
          </p:cNvSpPr>
          <p:nvPr/>
        </p:nvSpPr>
        <p:spPr>
          <a:xfrm>
            <a:off x="801521" y="3319258"/>
            <a:ext cx="54468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37348D3A-A1E1-42C2-B317-0D1EF8A16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734" y="2187976"/>
            <a:ext cx="5394037" cy="2893026"/>
          </a:xfrm>
        </p:spPr>
        <p:txBody>
          <a:bodyPr>
            <a:normAutofit/>
          </a:bodyPr>
          <a:lstStyle/>
          <a:p>
            <a:r>
              <a:rPr lang="en-US" altLang="zh-CN" b="1" dirty="0"/>
              <a:t>Domain Generation Algorithm</a:t>
            </a:r>
          </a:p>
          <a:p>
            <a:endParaRPr lang="en-US" altLang="zh-CN" b="1" dirty="0"/>
          </a:p>
          <a:p>
            <a:r>
              <a:rPr lang="en-US" altLang="zh-CN" b="1" dirty="0"/>
              <a:t>Cross Site Scripting</a:t>
            </a:r>
          </a:p>
          <a:p>
            <a:endParaRPr lang="en-US" altLang="zh-CN" b="1" dirty="0"/>
          </a:p>
          <a:p>
            <a:r>
              <a:rPr lang="en-US" altLang="zh-CN" b="1" dirty="0" err="1"/>
              <a:t>Webshell</a:t>
            </a:r>
            <a:endParaRPr lang="en-US" altLang="zh-CN" b="1" dirty="0"/>
          </a:p>
          <a:p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12755617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7ED05350-68E0-4B04-8FBB-5F3896D71129}"/>
              </a:ext>
            </a:extLst>
          </p:cNvPr>
          <p:cNvSpPr txBox="1">
            <a:spLocks/>
          </p:cNvSpPr>
          <p:nvPr/>
        </p:nvSpPr>
        <p:spPr>
          <a:xfrm>
            <a:off x="463958" y="2737677"/>
            <a:ext cx="4702627" cy="1907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MNIST</a:t>
            </a:r>
          </a:p>
          <a:p>
            <a:r>
              <a:rPr lang="en-US" altLang="zh-CN" sz="3600" dirty="0">
                <a:hlinkClick r:id="rId3"/>
              </a:rPr>
              <a:t>DGA</a:t>
            </a:r>
            <a:r>
              <a:rPr lang="en-US" altLang="zh-CN" sz="3600" dirty="0"/>
              <a:t>/XSS/</a:t>
            </a:r>
            <a:r>
              <a:rPr lang="en-US" altLang="zh-CN" sz="3600" dirty="0" err="1"/>
              <a:t>Webshell</a:t>
            </a:r>
            <a:endParaRPr lang="zh-CN" altLang="en-US" sz="3600" dirty="0"/>
          </a:p>
          <a:p>
            <a:endParaRPr lang="zh-CN" altLang="en-US" sz="3600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178C456-0E86-4805-9C73-3CE3D923722F}"/>
              </a:ext>
            </a:extLst>
          </p:cNvPr>
          <p:cNvSpPr txBox="1">
            <a:spLocks/>
          </p:cNvSpPr>
          <p:nvPr/>
        </p:nvSpPr>
        <p:spPr>
          <a:xfrm>
            <a:off x="801521" y="3319258"/>
            <a:ext cx="54468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666B0C-B1B2-493C-8660-2FD0C6990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018" y="1274279"/>
            <a:ext cx="6864757" cy="431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55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410F70-351C-409D-8F64-BC4E00C77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Concept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BE150B-840D-4400-A911-C995652A2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504058" cy="4351338"/>
          </a:xfrm>
        </p:spPr>
        <p:txBody>
          <a:bodyPr/>
          <a:lstStyle/>
          <a:p>
            <a:r>
              <a:rPr lang="en-US" altLang="zh-CN" dirty="0"/>
              <a:t>Cross Validation</a:t>
            </a:r>
          </a:p>
          <a:p>
            <a:r>
              <a:rPr lang="en-US" altLang="zh-CN" dirty="0"/>
              <a:t>Over Fitting</a:t>
            </a:r>
          </a:p>
          <a:p>
            <a:r>
              <a:rPr lang="en-US" altLang="zh-CN" dirty="0"/>
              <a:t>Activation Function</a:t>
            </a:r>
          </a:p>
          <a:p>
            <a:r>
              <a:rPr lang="en-US" altLang="zh-CN" dirty="0"/>
              <a:t>Supervised Learning</a:t>
            </a:r>
          </a:p>
          <a:p>
            <a:r>
              <a:rPr lang="en-US" altLang="zh-CN" dirty="0" err="1"/>
              <a:t>UnSupervised</a:t>
            </a:r>
            <a:r>
              <a:rPr lang="en-US" altLang="zh-CN" dirty="0"/>
              <a:t> Learning</a:t>
            </a:r>
          </a:p>
          <a:p>
            <a:r>
              <a:rPr lang="en-US" altLang="zh-CN" dirty="0"/>
              <a:t>Batch</a:t>
            </a:r>
          </a:p>
          <a:p>
            <a:r>
              <a:rPr lang="en-US" altLang="zh-CN" dirty="0"/>
              <a:t>Epoch</a:t>
            </a:r>
          </a:p>
          <a:p>
            <a:r>
              <a:rPr lang="en-US" altLang="zh-CN" dirty="0"/>
              <a:t>Layer</a:t>
            </a:r>
          </a:p>
          <a:p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51B84814-DEBE-4748-ACC4-86AF97561C10}"/>
              </a:ext>
            </a:extLst>
          </p:cNvPr>
          <p:cNvSpPr txBox="1">
            <a:spLocks/>
          </p:cNvSpPr>
          <p:nvPr/>
        </p:nvSpPr>
        <p:spPr>
          <a:xfrm>
            <a:off x="6040071" y="1825625"/>
            <a:ext cx="4504058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Train Set</a:t>
            </a:r>
          </a:p>
          <a:p>
            <a:r>
              <a:rPr lang="en-US" altLang="zh-CN" dirty="0"/>
              <a:t>Test Set</a:t>
            </a:r>
          </a:p>
          <a:p>
            <a:r>
              <a:rPr lang="en-US" altLang="zh-CN" dirty="0"/>
              <a:t>Feature</a:t>
            </a:r>
          </a:p>
          <a:p>
            <a:r>
              <a:rPr lang="en-US" altLang="zh-CN" dirty="0"/>
              <a:t>Dimensionality</a:t>
            </a:r>
          </a:p>
          <a:p>
            <a:r>
              <a:rPr lang="en-US" altLang="zh-CN" dirty="0"/>
              <a:t>Generalization</a:t>
            </a:r>
          </a:p>
          <a:p>
            <a:r>
              <a:rPr lang="en-US" altLang="zh-CN" dirty="0" err="1"/>
              <a:t>Maxpooling</a:t>
            </a:r>
            <a:endParaRPr lang="en-US" altLang="zh-CN" dirty="0"/>
          </a:p>
          <a:p>
            <a:r>
              <a:rPr lang="en-US" altLang="zh-CN" dirty="0"/>
              <a:t>L1 /L2</a:t>
            </a:r>
          </a:p>
          <a:p>
            <a:r>
              <a:rPr lang="en-US" altLang="zh-CN" dirty="0"/>
              <a:t>Benchmark</a:t>
            </a:r>
          </a:p>
          <a:p>
            <a:r>
              <a:rPr lang="en-US" altLang="zh-CN" dirty="0"/>
              <a:t>Baseline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23658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78A696B3-872E-4F60-9597-86FB4EC59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661" y="1798724"/>
            <a:ext cx="7504933" cy="3112726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7ED05350-68E0-4B04-8FBB-5F3896D71129}"/>
              </a:ext>
            </a:extLst>
          </p:cNvPr>
          <p:cNvSpPr txBox="1">
            <a:spLocks/>
          </p:cNvSpPr>
          <p:nvPr/>
        </p:nvSpPr>
        <p:spPr>
          <a:xfrm>
            <a:off x="463958" y="2737677"/>
            <a:ext cx="4702627" cy="1907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MNIST</a:t>
            </a:r>
          </a:p>
          <a:p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</a:rPr>
              <a:t>DGA</a:t>
            </a:r>
            <a:r>
              <a:rPr lang="en-US" altLang="zh-CN" sz="3600" dirty="0"/>
              <a:t>/</a:t>
            </a:r>
            <a:r>
              <a:rPr lang="en-US" altLang="zh-CN" sz="3600" dirty="0">
                <a:hlinkClick r:id="rId4"/>
              </a:rPr>
              <a:t>XSS</a:t>
            </a:r>
            <a:r>
              <a:rPr lang="en-US" altLang="zh-CN" sz="3600" dirty="0"/>
              <a:t>/</a:t>
            </a:r>
            <a:r>
              <a:rPr lang="en-US" altLang="zh-CN" sz="3600" dirty="0" err="1"/>
              <a:t>Webshell</a:t>
            </a:r>
            <a:endParaRPr lang="zh-CN" altLang="en-US" sz="3600" dirty="0"/>
          </a:p>
          <a:p>
            <a:endParaRPr lang="zh-CN" altLang="en-US" sz="3600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178C456-0E86-4805-9C73-3CE3D923722F}"/>
              </a:ext>
            </a:extLst>
          </p:cNvPr>
          <p:cNvSpPr txBox="1">
            <a:spLocks/>
          </p:cNvSpPr>
          <p:nvPr/>
        </p:nvSpPr>
        <p:spPr>
          <a:xfrm>
            <a:off x="801521" y="3319258"/>
            <a:ext cx="54468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9D3F04C-B59B-49C5-AC7D-FEDAB56E259C}"/>
              </a:ext>
            </a:extLst>
          </p:cNvPr>
          <p:cNvSpPr/>
          <p:nvPr/>
        </p:nvSpPr>
        <p:spPr>
          <a:xfrm>
            <a:off x="1175378" y="5149133"/>
            <a:ext cx="2066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http://prompt.ml/0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2FA9F21-C2CA-442B-8512-2808D770A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661" y="1798724"/>
            <a:ext cx="7504933" cy="338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3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7ED05350-68E0-4B04-8FBB-5F3896D71129}"/>
              </a:ext>
            </a:extLst>
          </p:cNvPr>
          <p:cNvSpPr txBox="1">
            <a:spLocks/>
          </p:cNvSpPr>
          <p:nvPr/>
        </p:nvSpPr>
        <p:spPr>
          <a:xfrm>
            <a:off x="463958" y="2737677"/>
            <a:ext cx="4702627" cy="1907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MNIST</a:t>
            </a:r>
          </a:p>
          <a:p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</a:rPr>
              <a:t>DGA</a:t>
            </a:r>
            <a:r>
              <a:rPr lang="en-US" altLang="zh-CN" sz="3600" dirty="0"/>
              <a:t>/</a:t>
            </a:r>
            <a:r>
              <a:rPr lang="en-US" altLang="zh-CN" sz="3600" dirty="0">
                <a:hlinkClick r:id="rId3"/>
              </a:rPr>
              <a:t>XSS</a:t>
            </a:r>
            <a:r>
              <a:rPr lang="en-US" altLang="zh-CN" sz="3600" dirty="0"/>
              <a:t>/</a:t>
            </a:r>
            <a:r>
              <a:rPr lang="en-US" altLang="zh-CN" sz="3600" dirty="0" err="1"/>
              <a:t>Webshell</a:t>
            </a:r>
            <a:endParaRPr lang="zh-CN" altLang="en-US" sz="3600" dirty="0"/>
          </a:p>
          <a:p>
            <a:endParaRPr lang="zh-CN" altLang="en-US" sz="3600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178C456-0E86-4805-9C73-3CE3D923722F}"/>
              </a:ext>
            </a:extLst>
          </p:cNvPr>
          <p:cNvSpPr txBox="1">
            <a:spLocks/>
          </p:cNvSpPr>
          <p:nvPr/>
        </p:nvSpPr>
        <p:spPr>
          <a:xfrm>
            <a:off x="801521" y="3319258"/>
            <a:ext cx="54468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E2E1D6B3-93E1-49FD-85E1-6EAF206D2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818" y="1796472"/>
            <a:ext cx="5394037" cy="3656891"/>
          </a:xfrm>
        </p:spPr>
        <p:txBody>
          <a:bodyPr>
            <a:normAutofit lnSpcReduction="10000"/>
          </a:bodyPr>
          <a:lstStyle/>
          <a:p>
            <a:r>
              <a:rPr lang="en-US" altLang="zh-CN" b="1" dirty="0"/>
              <a:t>Reflected (non-persistent)</a:t>
            </a:r>
          </a:p>
          <a:p>
            <a:endParaRPr lang="en-US" altLang="zh-CN" dirty="0"/>
          </a:p>
          <a:p>
            <a:r>
              <a:rPr lang="en-US" altLang="zh-CN" b="1" dirty="0"/>
              <a:t>Persistent</a:t>
            </a:r>
          </a:p>
          <a:p>
            <a:endParaRPr lang="en-US" altLang="zh-CN" b="1" dirty="0"/>
          </a:p>
          <a:p>
            <a:r>
              <a:rPr lang="en-US" altLang="zh-CN" b="1" dirty="0"/>
              <a:t>Server-side versus DOM-based vulnerabilities</a:t>
            </a:r>
          </a:p>
          <a:p>
            <a:endParaRPr lang="en-US" altLang="zh-CN" b="1" dirty="0"/>
          </a:p>
          <a:p>
            <a:r>
              <a:rPr lang="en-US" altLang="zh-CN" b="1" dirty="0"/>
              <a:t>Other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67219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7ED05350-68E0-4B04-8FBB-5F3896D71129}"/>
              </a:ext>
            </a:extLst>
          </p:cNvPr>
          <p:cNvSpPr txBox="1">
            <a:spLocks/>
          </p:cNvSpPr>
          <p:nvPr/>
        </p:nvSpPr>
        <p:spPr>
          <a:xfrm>
            <a:off x="463958" y="2737677"/>
            <a:ext cx="4702627" cy="1907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MNIST</a:t>
            </a:r>
          </a:p>
          <a:p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</a:rPr>
              <a:t>DGA/XSS</a:t>
            </a:r>
            <a:r>
              <a:rPr lang="en-US" altLang="zh-CN" sz="3600" dirty="0"/>
              <a:t>/</a:t>
            </a:r>
            <a:r>
              <a:rPr lang="en-US" altLang="zh-CN" sz="3600" dirty="0" err="1">
                <a:hlinkClick r:id="rId3"/>
              </a:rPr>
              <a:t>Webshell</a:t>
            </a:r>
            <a:endParaRPr lang="zh-CN" altLang="en-US" sz="3600" dirty="0"/>
          </a:p>
          <a:p>
            <a:endParaRPr lang="zh-CN" altLang="en-US" sz="3600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178C456-0E86-4805-9C73-3CE3D923722F}"/>
              </a:ext>
            </a:extLst>
          </p:cNvPr>
          <p:cNvSpPr txBox="1">
            <a:spLocks/>
          </p:cNvSpPr>
          <p:nvPr/>
        </p:nvSpPr>
        <p:spPr>
          <a:xfrm>
            <a:off x="801521" y="3319258"/>
            <a:ext cx="54468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074" name="Picture 2" descr="https://timgsa.baidu.com/timg?image&amp;quality=80&amp;size=b9999_10000&amp;sec=1504957507927&amp;di=23a7f660bffc52490fd74e2caa9dd9f8&amp;imgtype=0&amp;src=http%3A%2F%2Fh.hiphotos.baidu.com%2Fzhidao%2Fwh%253D450%252C600%2Fsign%3D350264cbb6de9c82a630f18b59b1ac3c%2Fe850352ac65c1038f4194e30b7119313b17e89d9.jpg">
            <a:extLst>
              <a:ext uri="{FF2B5EF4-FFF2-40B4-BE49-F238E27FC236}">
                <a16:creationId xmlns:a16="http://schemas.microsoft.com/office/drawing/2014/main" id="{36ADE5F8-ABE2-48B1-BC3B-14388095B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001" y="1716431"/>
            <a:ext cx="6255912" cy="351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5A15799-1284-4293-B01F-438C6D3E3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1001" y="4444062"/>
            <a:ext cx="6255912" cy="78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6934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7ED05350-68E0-4B04-8FBB-5F3896D71129}"/>
              </a:ext>
            </a:extLst>
          </p:cNvPr>
          <p:cNvSpPr txBox="1">
            <a:spLocks/>
          </p:cNvSpPr>
          <p:nvPr/>
        </p:nvSpPr>
        <p:spPr>
          <a:xfrm>
            <a:off x="463958" y="2737677"/>
            <a:ext cx="4702627" cy="1907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MNIST</a:t>
            </a:r>
          </a:p>
          <a:p>
            <a:r>
              <a:rPr lang="en-US" altLang="zh-CN" sz="3600" dirty="0">
                <a:solidFill>
                  <a:schemeClr val="bg1">
                    <a:lumMod val="75000"/>
                  </a:schemeClr>
                </a:solidFill>
              </a:rPr>
              <a:t>DGA/XSS</a:t>
            </a:r>
            <a:r>
              <a:rPr lang="en-US" altLang="zh-CN" sz="3600" dirty="0"/>
              <a:t>/</a:t>
            </a:r>
            <a:r>
              <a:rPr lang="en-US" altLang="zh-CN" sz="3600" dirty="0" err="1">
                <a:hlinkClick r:id="rId3"/>
              </a:rPr>
              <a:t>Webshell</a:t>
            </a:r>
            <a:endParaRPr lang="zh-CN" altLang="en-US" sz="3600" dirty="0"/>
          </a:p>
          <a:p>
            <a:endParaRPr lang="zh-CN" altLang="en-US" sz="3600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178C456-0E86-4805-9C73-3CE3D923722F}"/>
              </a:ext>
            </a:extLst>
          </p:cNvPr>
          <p:cNvSpPr txBox="1">
            <a:spLocks/>
          </p:cNvSpPr>
          <p:nvPr/>
        </p:nvSpPr>
        <p:spPr>
          <a:xfrm>
            <a:off x="801521" y="3319258"/>
            <a:ext cx="54468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AA75D02-663D-45E7-8FBE-AE4D4C91166C}"/>
              </a:ext>
            </a:extLst>
          </p:cNvPr>
          <p:cNvSpPr/>
          <p:nvPr/>
        </p:nvSpPr>
        <p:spPr>
          <a:xfrm>
            <a:off x="5967245" y="2302907"/>
            <a:ext cx="3876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4"/>
              </a:rPr>
              <a:t>安全小飞侠的批量上传单个</a:t>
            </a:r>
            <a:r>
              <a:rPr lang="en-US" altLang="zh-CN" dirty="0" err="1">
                <a:hlinkClick r:id="rId4"/>
              </a:rPr>
              <a:t>Webshell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3EFA7EC-BA1E-4255-ACCD-A20D2A3505DA}"/>
              </a:ext>
            </a:extLst>
          </p:cNvPr>
          <p:cNvSpPr/>
          <p:nvPr/>
        </p:nvSpPr>
        <p:spPr>
          <a:xfrm>
            <a:off x="5967245" y="3069154"/>
            <a:ext cx="1157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hlinkClick r:id="rId5"/>
              </a:rPr>
              <a:t>AntSword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2853001-35A3-4DA5-BE75-274713430B95}"/>
              </a:ext>
            </a:extLst>
          </p:cNvPr>
          <p:cNvSpPr/>
          <p:nvPr/>
        </p:nvSpPr>
        <p:spPr>
          <a:xfrm>
            <a:off x="6007118" y="3856987"/>
            <a:ext cx="1449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CaiDao</a:t>
            </a:r>
            <a:r>
              <a:rPr lang="en-US" altLang="zh-CN" dirty="0"/>
              <a:t>/</a:t>
            </a:r>
            <a:r>
              <a:rPr lang="zh-CN" altLang="en-US" dirty="0"/>
              <a:t>菜刀</a:t>
            </a:r>
          </a:p>
        </p:txBody>
      </p:sp>
    </p:spTree>
    <p:extLst>
      <p:ext uri="{BB962C8B-B14F-4D97-AF65-F5344CB8AC3E}">
        <p14:creationId xmlns:p14="http://schemas.microsoft.com/office/powerpoint/2010/main" val="9880790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7ED05350-68E0-4B04-8FBB-5F3896D71129}"/>
              </a:ext>
            </a:extLst>
          </p:cNvPr>
          <p:cNvSpPr txBox="1">
            <a:spLocks/>
          </p:cNvSpPr>
          <p:nvPr/>
        </p:nvSpPr>
        <p:spPr>
          <a:xfrm>
            <a:off x="463958" y="2737677"/>
            <a:ext cx="4702627" cy="1907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schemeClr val="bg1">
                    <a:lumMod val="85000"/>
                  </a:schemeClr>
                </a:solidFill>
              </a:rPr>
              <a:t>MNIST</a:t>
            </a:r>
          </a:p>
          <a:p>
            <a:r>
              <a:rPr lang="en-US" altLang="zh-CN" sz="3600" dirty="0"/>
              <a:t>DGA/XSS/</a:t>
            </a:r>
            <a:r>
              <a:rPr lang="en-US" altLang="zh-CN" sz="3600" dirty="0" err="1"/>
              <a:t>Webshell</a:t>
            </a:r>
            <a:endParaRPr lang="zh-CN" altLang="en-US" sz="3600" dirty="0"/>
          </a:p>
          <a:p>
            <a:endParaRPr lang="zh-CN" altLang="en-US" sz="3600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E178C456-0E86-4805-9C73-3CE3D923722F}"/>
              </a:ext>
            </a:extLst>
          </p:cNvPr>
          <p:cNvSpPr txBox="1">
            <a:spLocks/>
          </p:cNvSpPr>
          <p:nvPr/>
        </p:nvSpPr>
        <p:spPr>
          <a:xfrm>
            <a:off x="801521" y="3319258"/>
            <a:ext cx="54468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14D8C2-B117-43D7-95DE-B36AF09ED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098" y="988166"/>
            <a:ext cx="6581494" cy="371192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E47DCA4-1759-4655-A0C4-70A5FE453FE3}"/>
              </a:ext>
            </a:extLst>
          </p:cNvPr>
          <p:cNvSpPr/>
          <p:nvPr/>
        </p:nvSpPr>
        <p:spPr>
          <a:xfrm>
            <a:off x="2985477" y="5447002"/>
            <a:ext cx="3038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4"/>
              </a:rPr>
              <a:t>Natura language processing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939054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localhost:8888/notebooks/notebooks/figures/supervised_workflow.svg">
            <a:extLst>
              <a:ext uri="{FF2B5EF4-FFF2-40B4-BE49-F238E27FC236}">
                <a16:creationId xmlns:a16="http://schemas.microsoft.com/office/drawing/2014/main" id="{84AFE738-1239-42EF-A705-B9153E668C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25167" y="1058167"/>
            <a:ext cx="2523233" cy="252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7ED05350-68E0-4B04-8FBB-5F3896D71129}"/>
              </a:ext>
            </a:extLst>
          </p:cNvPr>
          <p:cNvSpPr txBox="1">
            <a:spLocks/>
          </p:cNvSpPr>
          <p:nvPr/>
        </p:nvSpPr>
        <p:spPr>
          <a:xfrm>
            <a:off x="3135087" y="2484892"/>
            <a:ext cx="69143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Algorithm 3 : </a:t>
            </a:r>
            <a:r>
              <a:rPr lang="en-US" altLang="zh-CN" dirty="0">
                <a:hlinkClick r:id="rId3"/>
              </a:rPr>
              <a:t>Naïve Bayes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64063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B32A634-9C62-4659-AC4B-D6A57E0E5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548" y="2432893"/>
            <a:ext cx="4203669" cy="111759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4753ADD-1E10-48CF-B45C-1FE04671C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665" y="4021698"/>
            <a:ext cx="2129351" cy="69426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D992ED1-D8A7-420A-9F8F-0094AC835C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9665" y="4658294"/>
            <a:ext cx="2116651" cy="78739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3C65C46-2032-4586-A868-EEC3ADF783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2037" y="4427579"/>
            <a:ext cx="4360301" cy="461430"/>
          </a:xfrm>
          <a:prstGeom prst="rect">
            <a:avLst/>
          </a:prstGeom>
        </p:spPr>
      </p:pic>
      <p:sp>
        <p:nvSpPr>
          <p:cNvPr id="15" name="标题 1">
            <a:extLst>
              <a:ext uri="{FF2B5EF4-FFF2-40B4-BE49-F238E27FC236}">
                <a16:creationId xmlns:a16="http://schemas.microsoft.com/office/drawing/2014/main" id="{F70A2119-24A8-429B-AF9A-4A772C611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Principle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33906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49BF404D-F113-4465-BC9D-98487172F48F}"/>
              </a:ext>
            </a:extLst>
          </p:cNvPr>
          <p:cNvSpPr/>
          <p:nvPr/>
        </p:nvSpPr>
        <p:spPr>
          <a:xfrm>
            <a:off x="858845" y="3339032"/>
            <a:ext cx="74728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https://www.analyticsvidhya.com/blog/2015/09/naive-bayes-explained/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158430-987B-487A-895E-ED673813E7AD}"/>
              </a:ext>
            </a:extLst>
          </p:cNvPr>
          <p:cNvSpPr/>
          <p:nvPr/>
        </p:nvSpPr>
        <p:spPr>
          <a:xfrm>
            <a:off x="858845" y="4406153"/>
            <a:ext cx="112971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https://stackoverflow.com/questions/10059594/a-simple-explanation-of-naive-bayes-classification#20556654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AEEE567-B6B2-4487-B41A-D40DF880A29D}"/>
              </a:ext>
            </a:extLst>
          </p:cNvPr>
          <p:cNvSpPr/>
          <p:nvPr/>
        </p:nvSpPr>
        <p:spPr>
          <a:xfrm>
            <a:off x="858845" y="2212196"/>
            <a:ext cx="80148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https://monkeylearn.com/blog/practical-explanation-naive-bayes-classifier/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84E2C4C9-DBAF-4FBB-9029-13B3F8456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Principle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53879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C5E07E2-A122-4287-8CFD-5362DC8D826A}"/>
              </a:ext>
            </a:extLst>
          </p:cNvPr>
          <p:cNvSpPr/>
          <p:nvPr/>
        </p:nvSpPr>
        <p:spPr>
          <a:xfrm>
            <a:off x="3169619" y="293466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http://172.16.10.222:8889/notebooks/12.Case_Study-SMS_Spam_Detection.ipynb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B85BC08-D172-4B28-A7F1-348BC2315B68}"/>
              </a:ext>
            </a:extLst>
          </p:cNvPr>
          <p:cNvSpPr/>
          <p:nvPr/>
        </p:nvSpPr>
        <p:spPr>
          <a:xfrm>
            <a:off x="1511236" y="106908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Scipy-2017-sklearn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39990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8C95115-7DB5-4A7A-A08E-46E3DF28B177}"/>
              </a:ext>
            </a:extLst>
          </p:cNvPr>
          <p:cNvSpPr/>
          <p:nvPr/>
        </p:nvSpPr>
        <p:spPr>
          <a:xfrm>
            <a:off x="2603562" y="3096825"/>
            <a:ext cx="728817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dirty="0">
                <a:latin typeface="+mj-lt"/>
              </a:rPr>
              <a:t>Other: DGA Top 1 million </a:t>
            </a:r>
            <a:r>
              <a:rPr lang="en-US" altLang="zh-CN" sz="4400" dirty="0" err="1">
                <a:latin typeface="+mj-lt"/>
              </a:rPr>
              <a:t>url</a:t>
            </a:r>
            <a:r>
              <a:rPr lang="en-US" altLang="zh-CN" sz="4400" dirty="0">
                <a:latin typeface="+mj-lt"/>
              </a:rPr>
              <a:t> </a:t>
            </a:r>
            <a:endParaRPr lang="zh-CN" alt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88937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5201C5E-BD15-44DC-A9A7-C65255C76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8032" y="3157128"/>
            <a:ext cx="3009878" cy="73236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83CBAA8-5A1E-46B9-8DE2-F8A348ABC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907" y="3994117"/>
            <a:ext cx="3835372" cy="99482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2FC9428-99D3-4E2F-9EE4-D28BBA613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900" y="3059635"/>
            <a:ext cx="3632173" cy="103292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1092A36-E563-4B18-9FB2-F3186AC02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4585" y="3994117"/>
            <a:ext cx="4296801" cy="12064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F8CCD86-7309-451F-B070-84A73C090D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555" y="2267224"/>
            <a:ext cx="3602540" cy="389464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48169E55-6B91-428B-A6E9-166899F8E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Basic Concept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36788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B29154D-A72E-479F-9C30-FCB18AAA23D1}"/>
              </a:ext>
            </a:extLst>
          </p:cNvPr>
          <p:cNvSpPr/>
          <p:nvPr/>
        </p:nvSpPr>
        <p:spPr>
          <a:xfrm>
            <a:off x="3647623" y="3153186"/>
            <a:ext cx="47949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/>
              <a:t>Art is Long, Life is short</a:t>
            </a:r>
          </a:p>
        </p:txBody>
      </p:sp>
    </p:spTree>
    <p:extLst>
      <p:ext uri="{BB962C8B-B14F-4D97-AF65-F5344CB8AC3E}">
        <p14:creationId xmlns:p14="http://schemas.microsoft.com/office/powerpoint/2010/main" val="20975508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CB686A6-B408-4B4C-B379-530DAE46F734}"/>
              </a:ext>
            </a:extLst>
          </p:cNvPr>
          <p:cNvSpPr/>
          <p:nvPr/>
        </p:nvSpPr>
        <p:spPr>
          <a:xfrm>
            <a:off x="1250731" y="1187088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       </a:t>
            </a:r>
            <a:r>
              <a:rPr lang="zh-CN" altLang="en-US" dirty="0"/>
              <a:t>初学机器学习易陷入一个误区</a:t>
            </a:r>
            <a:r>
              <a:rPr lang="en-US" altLang="zh-CN" dirty="0"/>
              <a:t>: </a:t>
            </a:r>
            <a:r>
              <a:rPr lang="zh-CN" altLang="en-US" dirty="0"/>
              <a:t>以为机器学习是若干种算法</a:t>
            </a:r>
            <a:r>
              <a:rPr lang="en-US" altLang="zh-CN" dirty="0"/>
              <a:t>(</a:t>
            </a:r>
            <a:r>
              <a:rPr lang="zh-CN" altLang="en-US" dirty="0"/>
              <a:t>方法</a:t>
            </a:r>
            <a:r>
              <a:rPr lang="en-US" altLang="zh-CN" dirty="0"/>
              <a:t>)</a:t>
            </a:r>
            <a:r>
              <a:rPr lang="zh-CN" altLang="en-US" dirty="0"/>
              <a:t>的堆积</a:t>
            </a:r>
            <a:r>
              <a:rPr lang="en-US" altLang="zh-CN" dirty="0"/>
              <a:t>, </a:t>
            </a:r>
            <a:r>
              <a:rPr lang="zh-CN" altLang="en-US" dirty="0"/>
              <a:t>熟练了“十大算法”或“二十大算法”一切即可迎刃而解</a:t>
            </a:r>
            <a:r>
              <a:rPr lang="en-US" altLang="zh-CN" dirty="0"/>
              <a:t>, </a:t>
            </a:r>
            <a:r>
              <a:rPr lang="zh-CN" altLang="en-US" dirty="0"/>
              <a:t>于是将目光仅聚焦在具体算法推导和编程实现上</a:t>
            </a:r>
            <a:r>
              <a:rPr lang="en-US" altLang="zh-CN" dirty="0"/>
              <a:t>; </a:t>
            </a:r>
            <a:r>
              <a:rPr lang="zh-CN" altLang="en-US" dirty="0"/>
              <a:t>待到实践发现效果不如人意</a:t>
            </a:r>
            <a:r>
              <a:rPr lang="en-US" altLang="zh-CN" dirty="0"/>
              <a:t>, </a:t>
            </a:r>
            <a:r>
              <a:rPr lang="zh-CN" altLang="en-US" dirty="0"/>
              <a:t>则又转对机器学习发生怀疑</a:t>
            </a:r>
            <a:r>
              <a:rPr lang="en-US" altLang="zh-CN" dirty="0"/>
              <a:t>. </a:t>
            </a:r>
            <a:r>
              <a:rPr lang="zh-CN" altLang="en-US" dirty="0"/>
              <a:t>须知</a:t>
            </a:r>
            <a:r>
              <a:rPr lang="en-US" altLang="zh-CN" dirty="0"/>
              <a:t>, </a:t>
            </a:r>
            <a:r>
              <a:rPr lang="zh-CN" altLang="en-US" dirty="0"/>
              <a:t>书本上仅能展示有限的典型“套路”</a:t>
            </a:r>
            <a:r>
              <a:rPr lang="en-US" altLang="zh-CN" dirty="0"/>
              <a:t>,</a:t>
            </a:r>
            <a:r>
              <a:rPr lang="zh-CN" altLang="en-US" dirty="0"/>
              <a:t>而现实世界任务千变万化</a:t>
            </a:r>
            <a:r>
              <a:rPr lang="en-US" altLang="zh-CN" dirty="0"/>
              <a:t>, </a:t>
            </a:r>
            <a:r>
              <a:rPr lang="zh-CN" altLang="en-US" dirty="0"/>
              <a:t>以有限之套路应对无限之变化</a:t>
            </a:r>
            <a:r>
              <a:rPr lang="en-US" altLang="zh-CN" dirty="0"/>
              <a:t>, </a:t>
            </a:r>
            <a:r>
              <a:rPr lang="zh-CN" altLang="en-US" dirty="0"/>
              <a:t>焉有不败！现实中更多时候</a:t>
            </a:r>
            <a:r>
              <a:rPr lang="en-US" altLang="zh-CN" dirty="0"/>
              <a:t>, </a:t>
            </a:r>
            <a:r>
              <a:rPr lang="zh-CN" altLang="en-US" dirty="0"/>
              <a:t>需依据任务特点对现有套路进行改造融通</a:t>
            </a:r>
            <a:r>
              <a:rPr lang="en-US" altLang="zh-CN" dirty="0"/>
              <a:t>. </a:t>
            </a:r>
            <a:r>
              <a:rPr lang="zh-CN" altLang="en-US" dirty="0"/>
              <a:t>算法是“死”的</a:t>
            </a:r>
            <a:r>
              <a:rPr lang="en-US" altLang="zh-CN" dirty="0"/>
              <a:t>, </a:t>
            </a:r>
            <a:r>
              <a:rPr lang="zh-CN" altLang="en-US" dirty="0"/>
              <a:t>思想才是“活”的</a:t>
            </a:r>
            <a:r>
              <a:rPr lang="en-US" altLang="zh-CN" dirty="0"/>
              <a:t>. </a:t>
            </a:r>
            <a:r>
              <a:rPr lang="zh-CN" altLang="en-US" dirty="0"/>
              <a:t>欲行此道</a:t>
            </a:r>
            <a:r>
              <a:rPr lang="en-US" altLang="zh-CN" dirty="0"/>
              <a:t>, </a:t>
            </a:r>
            <a:r>
              <a:rPr lang="zh-CN" altLang="en-US" dirty="0"/>
              <a:t>则务须把握算法背后的思想脉络</a:t>
            </a:r>
            <a:r>
              <a:rPr lang="en-US" altLang="zh-CN" dirty="0"/>
              <a:t>, </a:t>
            </a:r>
            <a:r>
              <a:rPr lang="zh-CN" altLang="en-US" dirty="0"/>
              <a:t>无论创新科研还是应用实践</a:t>
            </a:r>
            <a:r>
              <a:rPr lang="en-US" altLang="zh-CN" dirty="0"/>
              <a:t>, </a:t>
            </a:r>
            <a:r>
              <a:rPr lang="zh-CN" altLang="en-US" dirty="0"/>
              <a:t>皆以此为登堂入室之始</a:t>
            </a:r>
            <a:r>
              <a:rPr lang="en-US" altLang="zh-CN" dirty="0"/>
              <a:t>. </a:t>
            </a:r>
            <a:r>
              <a:rPr lang="zh-CN" altLang="en-US" dirty="0"/>
              <a:t>本书在有限篇幅中侧重于斯</a:t>
            </a:r>
            <a:r>
              <a:rPr lang="en-US" altLang="zh-CN" dirty="0"/>
              <a:t>, </a:t>
            </a:r>
            <a:r>
              <a:rPr lang="zh-CN" altLang="en-US" dirty="0"/>
              <a:t>冀望辅助读者奠造进一步精进的视野心法</a:t>
            </a:r>
            <a:r>
              <a:rPr lang="en-US" altLang="zh-CN" dirty="0"/>
              <a:t>. </a:t>
            </a:r>
            <a:r>
              <a:rPr lang="zh-CN" altLang="en-US" dirty="0"/>
              <a:t>读者由本书初入门径后</a:t>
            </a:r>
            <a:r>
              <a:rPr lang="en-US" altLang="zh-CN" dirty="0"/>
              <a:t>, </a:t>
            </a:r>
            <a:r>
              <a:rPr lang="zh-CN" altLang="en-US" dirty="0"/>
              <a:t>不妨搁书熟习“套路”</a:t>
            </a:r>
            <a:r>
              <a:rPr lang="en-US" altLang="zh-CN" dirty="0"/>
              <a:t>, </a:t>
            </a:r>
            <a:r>
              <a:rPr lang="zh-CN" altLang="en-US" dirty="0"/>
              <a:t>数月后再阅</a:t>
            </a:r>
            <a:r>
              <a:rPr lang="en-US" altLang="zh-CN" dirty="0"/>
              <a:t>, </a:t>
            </a:r>
            <a:r>
              <a:rPr lang="zh-CN" altLang="en-US" dirty="0"/>
              <a:t>于原不经意处或能有新得</a:t>
            </a:r>
            <a:r>
              <a:rPr lang="en-US" altLang="zh-CN" dirty="0"/>
              <a:t>. </a:t>
            </a:r>
            <a:r>
              <a:rPr lang="zh-CN" altLang="en-US" dirty="0"/>
              <a:t>此外</a:t>
            </a:r>
            <a:r>
              <a:rPr lang="en-US" altLang="zh-CN" dirty="0"/>
              <a:t>, </a:t>
            </a:r>
            <a:r>
              <a:rPr lang="zh-CN" altLang="en-US" dirty="0"/>
              <a:t>作者在一些角落融入了自己多年研究实践的些微心得</a:t>
            </a:r>
            <a:r>
              <a:rPr lang="en-US" altLang="zh-CN" dirty="0"/>
              <a:t>, </a:t>
            </a:r>
            <a:r>
              <a:rPr lang="zh-CN" altLang="en-US" dirty="0"/>
              <a:t>虽仅只言片语</a:t>
            </a:r>
            <a:r>
              <a:rPr lang="en-US" altLang="zh-CN" dirty="0"/>
              <a:t>, </a:t>
            </a:r>
            <a:r>
              <a:rPr lang="zh-CN" altLang="en-US" dirty="0"/>
              <a:t>但可能不易得之</a:t>
            </a:r>
            <a:r>
              <a:rPr lang="en-US" altLang="zh-CN" dirty="0"/>
              <a:t>, </a:t>
            </a:r>
            <a:r>
              <a:rPr lang="zh-CN" altLang="en-US" dirty="0"/>
              <a:t>进阶读者阅之或可莞尔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44E9A67-9DDB-4874-AB0F-2CC758D1F919}"/>
              </a:ext>
            </a:extLst>
          </p:cNvPr>
          <p:cNvSpPr/>
          <p:nvPr/>
        </p:nvSpPr>
        <p:spPr>
          <a:xfrm>
            <a:off x="7679075" y="5100160"/>
            <a:ext cx="2743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----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  <a:hlinkClick r:id="rId2"/>
              </a:rPr>
              <a:t>周志华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《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机器学习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》</a:t>
            </a:r>
            <a:endParaRPr lang="zh-CN" altLang="en-US" dirty="0"/>
          </a:p>
        </p:txBody>
      </p:sp>
      <p:pic>
        <p:nvPicPr>
          <p:cNvPr id="1026" name="Picture 2" descr="https://cs.nju.edu.cn/zhouzh/zhouzh.files/publication/cover-ml2016.jpg">
            <a:extLst>
              <a:ext uri="{FF2B5EF4-FFF2-40B4-BE49-F238E27FC236}">
                <a16:creationId xmlns:a16="http://schemas.microsoft.com/office/drawing/2014/main" id="{F6926DA7-A40A-483F-A1DF-70503CF03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075" y="1962115"/>
            <a:ext cx="2832624" cy="2769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5810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nirvacana.com/thoughts/wp-content/uploads/2013/07/RoadToDataScientist1.png">
            <a:extLst>
              <a:ext uri="{FF2B5EF4-FFF2-40B4-BE49-F238E27FC236}">
                <a16:creationId xmlns:a16="http://schemas.microsoft.com/office/drawing/2014/main" id="{8279E234-D7F9-4E7E-9CA8-8362201D4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92764"/>
            <a:ext cx="12192000" cy="989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A722700-4F7A-4908-BBCD-B38FF971BD5E}"/>
              </a:ext>
            </a:extLst>
          </p:cNvPr>
          <p:cNvSpPr/>
          <p:nvPr/>
        </p:nvSpPr>
        <p:spPr>
          <a:xfrm>
            <a:off x="473716" y="574263"/>
            <a:ext cx="828290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RoadMap</a:t>
            </a:r>
            <a:endParaRPr lang="zh-CN" altLang="en-US" sz="44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229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nirvacana.com/thoughts/wp-content/uploads/2013/07/RoadToDataScientist1.png">
            <a:extLst>
              <a:ext uri="{FF2B5EF4-FFF2-40B4-BE49-F238E27FC236}">
                <a16:creationId xmlns:a16="http://schemas.microsoft.com/office/drawing/2014/main" id="{8279E234-D7F9-4E7E-9CA8-8362201D4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168062"/>
            <a:ext cx="12192000" cy="989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9B894C5-5E9C-4098-BD32-CF6F57BC9E55}"/>
              </a:ext>
            </a:extLst>
          </p:cNvPr>
          <p:cNvSpPr/>
          <p:nvPr/>
        </p:nvSpPr>
        <p:spPr>
          <a:xfrm>
            <a:off x="2532242" y="5565175"/>
            <a:ext cx="828290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Welcome to</a:t>
            </a:r>
            <a:r>
              <a:rPr lang="zh-CN" altLang="en-US" sz="44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Machine</a:t>
            </a:r>
            <a:r>
              <a:rPr lang="zh-CN" altLang="en-US" sz="44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</a:t>
            </a:r>
            <a:r>
              <a:rPr lang="en-US" altLang="zh-CN" sz="44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Learning</a:t>
            </a:r>
            <a:r>
              <a:rPr lang="zh-CN" altLang="en-US" sz="44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1352948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0B96D7-AC07-4583-A346-21F7D871A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关于技术分享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FA6D17-AF32-4025-B84D-2AD37A5C7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提前做好准备，不仅是分享者还是参与者</a:t>
            </a:r>
            <a:endParaRPr lang="en-US" altLang="zh-CN" dirty="0"/>
          </a:p>
          <a:p>
            <a:r>
              <a:rPr lang="zh-CN" altLang="en-US" dirty="0"/>
              <a:t>本着自由的精神，如无兴趣，可随时离开</a:t>
            </a:r>
            <a:endParaRPr lang="en-US" altLang="zh-CN" dirty="0"/>
          </a:p>
          <a:p>
            <a:r>
              <a:rPr lang="en-US" altLang="zh-CN" dirty="0"/>
              <a:t>Focus</a:t>
            </a:r>
          </a:p>
          <a:p>
            <a:r>
              <a:rPr lang="zh-CN" altLang="en-US" dirty="0"/>
              <a:t>方法论在前，但是也不要只分享思想性的东西，只有经过了实践才能领悟到正确的方法。没有实践</a:t>
            </a:r>
            <a:r>
              <a:rPr lang="en-US" altLang="zh-CN" dirty="0"/>
              <a:t>,</a:t>
            </a:r>
            <a:r>
              <a:rPr lang="zh-CN" altLang="en-US" dirty="0"/>
              <a:t>全是空谈。分享之前，自己实践过吗？</a:t>
            </a:r>
            <a:endParaRPr lang="en-US" altLang="zh-CN" dirty="0"/>
          </a:p>
          <a:p>
            <a:r>
              <a:rPr lang="zh-CN" altLang="en-US" dirty="0"/>
              <a:t>技术分享面向的是研发，所以听的懂很好，听不懂更好，可以自己去学。不要老是兼顾</a:t>
            </a:r>
            <a:r>
              <a:rPr lang="en-US" altLang="zh-CN" dirty="0"/>
              <a:t>,</a:t>
            </a:r>
            <a:r>
              <a:rPr lang="zh-CN" altLang="en-US" dirty="0"/>
              <a:t>兼顾到最后失去了分享的意义</a:t>
            </a:r>
            <a:r>
              <a:rPr lang="en-US" altLang="zh-CN" dirty="0"/>
              <a:t>,</a:t>
            </a:r>
            <a:r>
              <a:rPr lang="zh-CN" altLang="en-US" dirty="0"/>
              <a:t>变成了打发时间的扯淡。</a:t>
            </a:r>
            <a:endParaRPr lang="en-US" altLang="zh-CN" dirty="0"/>
          </a:p>
          <a:p>
            <a:r>
              <a:rPr lang="zh-CN" altLang="en-US" dirty="0"/>
              <a:t>要想技术有提高</a:t>
            </a:r>
            <a:r>
              <a:rPr lang="en-US" altLang="zh-CN" dirty="0"/>
              <a:t>,</a:t>
            </a:r>
            <a:r>
              <a:rPr lang="zh-CN" altLang="en-US" dirty="0"/>
              <a:t>总要是从不懂到懂得。</a:t>
            </a:r>
            <a:endParaRPr lang="en-US" altLang="zh-CN" dirty="0"/>
          </a:p>
          <a:p>
            <a:r>
              <a:rPr lang="zh-CN" altLang="en-US" dirty="0"/>
              <a:t>每次分享后的知识应得到实践和对实践结果的反馈</a:t>
            </a:r>
          </a:p>
        </p:txBody>
      </p:sp>
    </p:spTree>
    <p:extLst>
      <p:ext uri="{BB962C8B-B14F-4D97-AF65-F5344CB8AC3E}">
        <p14:creationId xmlns:p14="http://schemas.microsoft.com/office/powerpoint/2010/main" val="4539484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43FC3E4C-6C71-42B3-B2BA-928E660418CC}"/>
              </a:ext>
            </a:extLst>
          </p:cNvPr>
          <p:cNvSpPr/>
          <p:nvPr/>
        </p:nvSpPr>
        <p:spPr>
          <a:xfrm>
            <a:off x="998750" y="1423401"/>
            <a:ext cx="9883961" cy="4106871"/>
          </a:xfrm>
          <a:custGeom>
            <a:avLst/>
            <a:gdLst>
              <a:gd name="connsiteX0" fmla="*/ 825545 w 9897761"/>
              <a:gd name="connsiteY0" fmla="*/ 1050325 h 4179733"/>
              <a:gd name="connsiteX1" fmla="*/ 1167882 w 9897761"/>
              <a:gd name="connsiteY1" fmla="*/ 4027755 h 4179733"/>
              <a:gd name="connsiteX2" fmla="*/ 9136225 w 9897761"/>
              <a:gd name="connsiteY2" fmla="*/ 3365604 h 4179733"/>
              <a:gd name="connsiteX3" fmla="*/ 8636233 w 9897761"/>
              <a:gd name="connsiteY3" fmla="*/ 113403 h 4179733"/>
              <a:gd name="connsiteX4" fmla="*/ 825545 w 9897761"/>
              <a:gd name="connsiteY4" fmla="*/ 1050325 h 417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97761" h="4179733">
                <a:moveTo>
                  <a:pt x="825545" y="1050325"/>
                </a:moveTo>
                <a:cubicBezTo>
                  <a:pt x="-419180" y="1702717"/>
                  <a:pt x="-217231" y="3641875"/>
                  <a:pt x="1167882" y="4027755"/>
                </a:cubicBezTo>
                <a:cubicBezTo>
                  <a:pt x="2552995" y="4413635"/>
                  <a:pt x="7891500" y="4017996"/>
                  <a:pt x="9136225" y="3365604"/>
                </a:cubicBezTo>
                <a:cubicBezTo>
                  <a:pt x="10380950" y="2713212"/>
                  <a:pt x="10019094" y="499283"/>
                  <a:pt x="8636233" y="113403"/>
                </a:cubicBezTo>
                <a:cubicBezTo>
                  <a:pt x="7253372" y="-272477"/>
                  <a:pt x="2070270" y="397933"/>
                  <a:pt x="825545" y="1050325"/>
                </a:cubicBez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B0B96D7-AC07-4583-A346-21F7D871A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关于技术分享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D1C5861-AFA3-43E6-8FE4-8EA2AC889829}"/>
              </a:ext>
            </a:extLst>
          </p:cNvPr>
          <p:cNvSpPr/>
          <p:nvPr/>
        </p:nvSpPr>
        <p:spPr>
          <a:xfrm>
            <a:off x="1591566" y="2612573"/>
            <a:ext cx="900886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1.</a:t>
            </a:r>
            <a:r>
              <a:rPr lang="zh-CN" altLang="en-US" sz="2800" dirty="0"/>
              <a:t>例如上上次关于</a:t>
            </a:r>
            <a:r>
              <a:rPr lang="en-US" altLang="zh-CN" sz="2800" dirty="0"/>
              <a:t>Dos, </a:t>
            </a:r>
            <a:r>
              <a:rPr lang="zh-CN" altLang="en-US" sz="2800" dirty="0"/>
              <a:t>其实</a:t>
            </a:r>
            <a:r>
              <a:rPr lang="en-US" altLang="zh-CN" sz="2800" dirty="0" err="1"/>
              <a:t>bcrypt</a:t>
            </a:r>
            <a:r>
              <a:rPr lang="zh-CN" altLang="en-US" sz="2800" dirty="0"/>
              <a:t>加密算法只接受</a:t>
            </a:r>
            <a:r>
              <a:rPr lang="en-US" altLang="zh-CN" sz="2800" dirty="0"/>
              <a:t>8-58</a:t>
            </a:r>
            <a:r>
              <a:rPr lang="zh-CN" altLang="en-US" sz="2800" dirty="0"/>
              <a:t>长度，所以不可能产生</a:t>
            </a:r>
            <a:r>
              <a:rPr lang="en-US" altLang="zh-CN" sz="2800" dirty="0"/>
              <a:t>DOS</a:t>
            </a:r>
            <a:r>
              <a:rPr lang="zh-CN" altLang="en-US" sz="2800" dirty="0"/>
              <a:t>。 </a:t>
            </a:r>
            <a:endParaRPr lang="en-US" altLang="zh-CN" sz="2800" dirty="0"/>
          </a:p>
          <a:p>
            <a:r>
              <a:rPr lang="en-US" altLang="zh-CN" sz="2800" dirty="0"/>
              <a:t>2.</a:t>
            </a:r>
            <a:r>
              <a:rPr lang="zh-CN" altLang="en-US" sz="2800" dirty="0"/>
              <a:t>上次代码重构的分享中提到了避免继承，但设计模式中的开闭原则</a:t>
            </a:r>
            <a:r>
              <a:rPr lang="en-US" altLang="zh-CN" sz="2800" dirty="0"/>
              <a:t>(OCP)</a:t>
            </a:r>
            <a:r>
              <a:rPr lang="zh-CN" altLang="en-US" sz="2800" dirty="0"/>
              <a:t>则提倡通过继承，多态等方法避免对原有程序的改动。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D0EEC9E-4374-4C4A-9DBB-D8569174D462}"/>
              </a:ext>
            </a:extLst>
          </p:cNvPr>
          <p:cNvSpPr/>
          <p:nvPr/>
        </p:nvSpPr>
        <p:spPr>
          <a:xfrm>
            <a:off x="7908641" y="1690688"/>
            <a:ext cx="19896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dirty="0"/>
              <a:t>Why</a:t>
            </a:r>
            <a:r>
              <a:rPr lang="zh-CN" altLang="en-US" sz="4800" dirty="0"/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0931913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F6F2CB-2046-4B2D-942F-9889CD6DA3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Thanks 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D17524A-C77A-4AE2-9F72-D5224BCEA2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Design by mour</a:t>
            </a:r>
          </a:p>
          <a:p>
            <a:r>
              <a:rPr lang="en-US" altLang="zh-CN" dirty="0"/>
              <a:t>Since 09.07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1906206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://en.proft.me/media/science/ml_types2.png">
            <a:extLst>
              <a:ext uri="{FF2B5EF4-FFF2-40B4-BE49-F238E27FC236}">
                <a16:creationId xmlns:a16="http://schemas.microsoft.com/office/drawing/2014/main" id="{1B762696-FD7D-4A31-849F-E63C25BE6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0" y="661778"/>
            <a:ext cx="12192000" cy="531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jizhi-10061919.file.myqcloud.com/blog/10e7182a708d4487977a2bce433bccf9.png">
            <a:extLst>
              <a:ext uri="{FF2B5EF4-FFF2-40B4-BE49-F238E27FC236}">
                <a16:creationId xmlns:a16="http://schemas.microsoft.com/office/drawing/2014/main" id="{93AD5893-6DF1-4021-8AD8-D912111E9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9035"/>
            <a:ext cx="12192000" cy="531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http://localhost:8888/notebooks/notebooks/figures/supervised_workflow.svg">
            <a:extLst>
              <a:ext uri="{FF2B5EF4-FFF2-40B4-BE49-F238E27FC236}">
                <a16:creationId xmlns:a16="http://schemas.microsoft.com/office/drawing/2014/main" id="{84AFE738-1239-42EF-A705-B9153E668C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25167" y="1058167"/>
            <a:ext cx="2523233" cy="252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215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localhost:8888/notebooks/notebooks/figures/supervised_workflow.svg">
            <a:extLst>
              <a:ext uri="{FF2B5EF4-FFF2-40B4-BE49-F238E27FC236}">
                <a16:creationId xmlns:a16="http://schemas.microsoft.com/office/drawing/2014/main" id="{84AFE738-1239-42EF-A705-B9153E668C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25167" y="1058167"/>
            <a:ext cx="2523233" cy="252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971673F-9FE9-47AD-8CDF-7C69C192D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44" y="2049048"/>
            <a:ext cx="6274640" cy="3646589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6E639FF8-2C05-4E1C-BCAA-67202D43A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Supervised/Unsupervised Learning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64609B4-B369-48FD-8E9F-A4305B33F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0667" y="2319783"/>
            <a:ext cx="5415085" cy="342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90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://localhost:8888/notebooks/notebooks/figures/supervised_workflow.svg">
            <a:extLst>
              <a:ext uri="{FF2B5EF4-FFF2-40B4-BE49-F238E27FC236}">
                <a16:creationId xmlns:a16="http://schemas.microsoft.com/office/drawing/2014/main" id="{84AFE738-1239-42EF-A705-B9153E668C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25167" y="1058167"/>
            <a:ext cx="2523233" cy="252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971673F-9FE9-47AD-8CDF-7C69C192D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44" y="2049048"/>
            <a:ext cx="6274640" cy="3646589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6E639FF8-2C05-4E1C-BCAA-67202D43A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Supervised Learning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6268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EF04140-4658-45FE-AEE4-38217AC85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952" y="767933"/>
            <a:ext cx="8292054" cy="6090067"/>
          </a:xfrm>
          <a:prstGeom prst="rect">
            <a:avLst/>
          </a:prstGeom>
        </p:spPr>
      </p:pic>
      <p:sp>
        <p:nvSpPr>
          <p:cNvPr id="4" name="AutoShape 2" descr="http://localhost:8888/notebooks/notebooks/figures/supervised_workflow.svg">
            <a:extLst>
              <a:ext uri="{FF2B5EF4-FFF2-40B4-BE49-F238E27FC236}">
                <a16:creationId xmlns:a16="http://schemas.microsoft.com/office/drawing/2014/main" id="{84AFE738-1239-42EF-A705-B9153E668C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25167" y="1058167"/>
            <a:ext cx="2523233" cy="252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7A3035E1-EB3D-428F-8835-088B67BBC8C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Supervised Learning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9130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6162</TotalTime>
  <Words>783</Words>
  <Application>Microsoft Office PowerPoint</Application>
  <PresentationFormat>宽屏</PresentationFormat>
  <Paragraphs>229</Paragraphs>
  <Slides>56</Slides>
  <Notes>51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2" baseType="lpstr">
      <vt:lpstr>等线</vt:lpstr>
      <vt:lpstr>等线 Light</vt:lpstr>
      <vt:lpstr>仿宋</vt:lpstr>
      <vt:lpstr>Microsoft YaHei</vt:lpstr>
      <vt:lpstr>Arial</vt:lpstr>
      <vt:lpstr>Office 主题​​</vt:lpstr>
      <vt:lpstr>Machine Learning Tutorial</vt:lpstr>
      <vt:lpstr>  Computer Version     Nature Language Processing Robotic/Automatic Biology</vt:lpstr>
      <vt:lpstr>PowerPoint 演示文稿</vt:lpstr>
      <vt:lpstr>Basic Concept</vt:lpstr>
      <vt:lpstr>Basic Concept</vt:lpstr>
      <vt:lpstr>PowerPoint 演示文稿</vt:lpstr>
      <vt:lpstr>Supervised/Unsupervised Learning</vt:lpstr>
      <vt:lpstr>Supervised Learning</vt:lpstr>
      <vt:lpstr>PowerPoint 演示文稿</vt:lpstr>
      <vt:lpstr>Unsupervised Learning</vt:lpstr>
      <vt:lpstr>Basic Algorithm</vt:lpstr>
      <vt:lpstr>How do you choose  a  machine learning algorithm</vt:lpstr>
      <vt:lpstr>PowerPoint 演示文稿</vt:lpstr>
      <vt:lpstr>Something  Funny In Security </vt:lpstr>
      <vt:lpstr>PowerPoint 演示文稿</vt:lpstr>
      <vt:lpstr>With Python Or R</vt:lpstr>
      <vt:lpstr>With Python Or R</vt:lpstr>
      <vt:lpstr>With Python Or R</vt:lpstr>
      <vt:lpstr>With Python Or R</vt:lpstr>
      <vt:lpstr>PowerPoint 演示文稿</vt:lpstr>
      <vt:lpstr>PowerPoint 演示文稿</vt:lpstr>
      <vt:lpstr>PowerPoint 演示文稿</vt:lpstr>
      <vt:lpstr>Mnist And Fashion-Mnist</vt:lpstr>
      <vt:lpstr>PowerPoint 演示文稿</vt:lpstr>
      <vt:lpstr>Principle</vt:lpstr>
      <vt:lpstr>Principle</vt:lpstr>
      <vt:lpstr>Code in Python</vt:lpstr>
      <vt:lpstr>PowerPoint 演示文稿</vt:lpstr>
      <vt:lpstr>PowerPoint 演示文稿</vt:lpstr>
      <vt:lpstr>Principle</vt:lpstr>
      <vt:lpstr>Principle</vt:lpstr>
      <vt:lpstr>PowerPoint 演示文稿</vt:lpstr>
      <vt:lpstr>Code in Python</vt:lpstr>
      <vt:lpstr>Benchmark        with Scikit-Learn</vt:lpstr>
      <vt:lpstr>PowerPoint 演示文稿</vt:lpstr>
      <vt:lpstr>PowerPoint 演示文稿</vt:lpstr>
      <vt:lpstr>Other: Apply with Fashion-Mnist ?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Principle</vt:lpstr>
      <vt:lpstr>Principle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关于技术分享</vt:lpstr>
      <vt:lpstr>关于技术分享</vt:lpstr>
      <vt:lpstr>Thanks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Tutroial</dc:title>
  <dc:creator>mour</dc:creator>
  <cp:lastModifiedBy>mour</cp:lastModifiedBy>
  <cp:revision>575</cp:revision>
  <dcterms:created xsi:type="dcterms:W3CDTF">2017-09-07T18:03:58Z</dcterms:created>
  <dcterms:modified xsi:type="dcterms:W3CDTF">2017-09-16T06:13:50Z</dcterms:modified>
</cp:coreProperties>
</file>